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9.xml" ContentType="application/vnd.openxmlformats-officedocument.presentationml.notesSlid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3.xml" ContentType="application/vnd.openxmlformats-officedocument.drawingml.chartshape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22.xml" ContentType="application/vnd.openxmlformats-officedocument.presentationml.notesSlid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4.xml" ContentType="application/vnd.openxmlformats-officedocument.drawingml.chartshape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7" r:id="rId2"/>
    <p:sldId id="258" r:id="rId3"/>
    <p:sldId id="259" r:id="rId4"/>
    <p:sldId id="289" r:id="rId5"/>
    <p:sldId id="285" r:id="rId6"/>
    <p:sldId id="286" r:id="rId7"/>
    <p:sldId id="266" r:id="rId8"/>
    <p:sldId id="291" r:id="rId9"/>
    <p:sldId id="262" r:id="rId10"/>
    <p:sldId id="263" r:id="rId11"/>
    <p:sldId id="264" r:id="rId12"/>
    <p:sldId id="300" r:id="rId13"/>
    <p:sldId id="305" r:id="rId14"/>
    <p:sldId id="292" r:id="rId15"/>
    <p:sldId id="269" r:id="rId16"/>
    <p:sldId id="270" r:id="rId17"/>
    <p:sldId id="298" r:id="rId18"/>
    <p:sldId id="299" r:id="rId19"/>
    <p:sldId id="293" r:id="rId20"/>
    <p:sldId id="306" r:id="rId21"/>
    <p:sldId id="296" r:id="rId22"/>
    <p:sldId id="303" r:id="rId23"/>
    <p:sldId id="275" r:id="rId24"/>
    <p:sldId id="276" r:id="rId25"/>
    <p:sldId id="277" r:id="rId26"/>
    <p:sldId id="278" r:id="rId2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80BB"/>
    <a:srgbClr val="99B958"/>
    <a:srgbClr val="D7D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102" autoAdjust="0"/>
    <p:restoredTop sz="95149" autoAdjust="0"/>
  </p:normalViewPr>
  <p:slideViewPr>
    <p:cSldViewPr snapToGrid="0">
      <p:cViewPr varScale="1">
        <p:scale>
          <a:sx n="79" d="100"/>
          <a:sy n="79" d="100"/>
        </p:scale>
        <p:origin x="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055555555555554E-2"/>
          <c:y val="0.27490303610754724"/>
          <c:w val="0.96944444444444444"/>
          <c:h val="0.633152739973336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Лист1!$A$1</c:f>
              <c:strCache>
                <c:ptCount val="1"/>
                <c:pt idx="0">
                  <c:v>Поступившие жалобы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Лист1!$A$2:$A$3</c:f>
              <c:numCache>
                <c:formatCode>#,##0</c:formatCode>
                <c:ptCount val="2"/>
                <c:pt idx="0">
                  <c:v>10612</c:v>
                </c:pt>
                <c:pt idx="1">
                  <c:v>9823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06-49CF-859F-1906EAF5A1FC}"/>
            </c:ext>
          </c:extLst>
        </c:ser>
        <c:ser>
          <c:idx val="1"/>
          <c:order val="1"/>
          <c:tx>
            <c:strRef>
              <c:f>Лист1!$B$1</c:f>
              <c:strCache>
                <c:ptCount val="1"/>
                <c:pt idx="0">
                  <c:v>Рассмотренные жалобы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Лист1!$B$2:$B$3</c:f>
              <c:numCache>
                <c:formatCode>#,##0</c:formatCode>
                <c:ptCount val="2"/>
                <c:pt idx="0">
                  <c:v>7395</c:v>
                </c:pt>
                <c:pt idx="1">
                  <c:v>7925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C06-49CF-859F-1906EAF5A1FC}"/>
            </c:ext>
          </c:extLst>
        </c:ser>
        <c:ser>
          <c:idx val="2"/>
          <c:order val="2"/>
          <c:tx>
            <c:strRef>
              <c:f>Лист1!$C$1</c:f>
              <c:strCache>
                <c:ptCount val="1"/>
                <c:pt idx="0">
                  <c:v>Обоснованные жалобы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Лист1!$C$2:$C$3</c:f>
              <c:numCache>
                <c:formatCode>#,##0</c:formatCode>
                <c:ptCount val="2"/>
                <c:pt idx="0">
                  <c:v>4456</c:v>
                </c:pt>
                <c:pt idx="1">
                  <c:v>4921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C06-49CF-859F-1906EAF5A1FC}"/>
            </c:ext>
          </c:extLst>
        </c:ser>
        <c:ser>
          <c:idx val="3"/>
          <c:order val="3"/>
          <c:tx>
            <c:strRef>
              <c:f>Лист1!$D$1</c:f>
              <c:strCache>
                <c:ptCount val="1"/>
                <c:pt idx="0">
                  <c:v>Выдано предписаний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Лист1!$D$2:$D$3</c:f>
              <c:numCache>
                <c:formatCode>#,##0</c:formatCode>
                <c:ptCount val="2"/>
                <c:pt idx="0">
                  <c:v>3254</c:v>
                </c:pt>
                <c:pt idx="1">
                  <c:v>3818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C06-49CF-859F-1906EAF5A1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2"/>
        <c:overlap val="-90"/>
        <c:axId val="-168755904"/>
        <c:axId val="-168504704"/>
      </c:barChart>
      <c:catAx>
        <c:axId val="-16875590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168504704"/>
        <c:crosses val="autoZero"/>
        <c:auto val="1"/>
        <c:lblAlgn val="ctr"/>
        <c:lblOffset val="100"/>
        <c:noMultiLvlLbl val="0"/>
      </c:catAx>
      <c:valAx>
        <c:axId val="-16850470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-168755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5.2777777777777778E-2"/>
          <c:y val="0.92675551414318569"/>
          <c:w val="0.9"/>
          <c:h val="4.63049852983349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r>
              <a:rPr lang="ru-RU" sz="1800" b="0" i="0" baseline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Дела об административных правонарушениях</a:t>
            </a:r>
            <a:endParaRPr lang="ru-RU" dirty="0"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c:rich>
      </c:tx>
      <c:layout>
        <c:manualLayout>
          <c:xMode val="edge"/>
          <c:yMode val="edge"/>
          <c:x val="0.23534415712017556"/>
          <c:y val="5.2433870876845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/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6288067366903606E-2"/>
          <c:y val="0.33423681984857345"/>
          <c:w val="0.85183074758680333"/>
          <c:h val="0.535423105212277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полугодие 2017 года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8000"/>
                    <a:satMod val="150000"/>
                  </a:schemeClr>
                </a:gs>
                <a:gs pos="72000">
                  <a:schemeClr val="accent1">
                    <a:tint val="90000"/>
                    <a:satMod val="135000"/>
                  </a:schemeClr>
                </a:gs>
                <a:gs pos="100000">
                  <a:schemeClr val="accent1">
                    <a:tint val="8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43137"/>
                </a:srgbClr>
              </a:outerShdw>
            </a:effectLst>
            <a:scene3d>
              <a:camera prst="orthographicFront" fov="0">
                <a:rot lat="0" lon="0" rev="0"/>
              </a:camera>
              <a:lightRig rig="soft" dir="tl">
                <a:rot lat="0" lon="0" rev="20000000"/>
              </a:lightRig>
            </a:scene3d>
            <a:sp3d prstMaterial="matte">
              <a:bevelT w="63500" h="63500" prst="coolSlant"/>
            </a:sp3d>
          </c:spPr>
          <c:invertIfNegative val="0"/>
          <c:dLbls>
            <c:dLbl>
              <c:idx val="0"/>
              <c:layout>
                <c:manualLayout>
                  <c:x val="3.3546817886212364E-3"/>
                  <c:y val="-4.6921219546495743E-3"/>
                </c:manualLayout>
              </c:layout>
              <c:tx>
                <c:rich>
                  <a:bodyPr/>
                  <a:lstStyle/>
                  <a:p>
                    <a:fld id="{64EEC910-A86E-4A53-B162-D41ACD563FBC}" type="VALUE">
                      <a:rPr lang="ru-RU" smtClean="0"/>
                      <a:pPr/>
                      <a:t>[ЗНАЧЕНИЕ]</a:t>
                    </a:fld>
                    <a:r>
                      <a:rPr lang="ru-RU"/>
                      <a:t> дел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691-4EBF-B874-6F47FB25DD46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691-4EBF-B874-6F47FB25DD4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полугодие 2018 года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8000"/>
                    <a:satMod val="150000"/>
                  </a:schemeClr>
                </a:gs>
                <a:gs pos="72000">
                  <a:schemeClr val="accent2">
                    <a:tint val="90000"/>
                    <a:satMod val="135000"/>
                  </a:schemeClr>
                </a:gs>
                <a:gs pos="100000">
                  <a:schemeClr val="accent2">
                    <a:tint val="8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43137"/>
                </a:srgbClr>
              </a:outerShdw>
            </a:effectLst>
            <a:scene3d>
              <a:camera prst="orthographicFront" fov="0">
                <a:rot lat="0" lon="0" rev="0"/>
              </a:camera>
              <a:lightRig rig="soft" dir="tl">
                <a:rot lat="0" lon="0" rev="20000000"/>
              </a:lightRig>
            </a:scene3d>
            <a:sp3d prstMaterial="matte">
              <a:bevelT w="63500" h="63500" prst="coolSlant"/>
            </a:sp3d>
          </c:spPr>
          <c:invertIfNegative val="0"/>
          <c:dLbls>
            <c:dLbl>
              <c:idx val="0"/>
              <c:layout>
                <c:manualLayout>
                  <c:x val="-6.1501788984141496E-17"/>
                  <c:y val="-9.0815263638378862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50 </a:t>
                    </a:r>
                    <a:r>
                      <a:rPr lang="ru-RU" dirty="0"/>
                      <a:t>дел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axId val="-1939355776"/>
        <c:axId val="-1939355232"/>
        <c:extLst xmlns:c16r2="http://schemas.microsoft.com/office/drawing/2015/06/chart"/>
      </c:barChart>
      <c:catAx>
        <c:axId val="-19393557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939355232"/>
        <c:crosses val="autoZero"/>
        <c:auto val="1"/>
        <c:lblAlgn val="ctr"/>
        <c:lblOffset val="100"/>
        <c:noMultiLvlLbl val="0"/>
      </c:catAx>
      <c:valAx>
        <c:axId val="-1939355232"/>
        <c:scaling>
          <c:orientation val="minMax"/>
          <c:max val="50"/>
        </c:scaling>
        <c:delete val="1"/>
        <c:axPos val="l"/>
        <c:numFmt formatCode="General" sourceLinked="1"/>
        <c:majorTickMark val="none"/>
        <c:minorTickMark val="none"/>
        <c:tickLblPos val="nextTo"/>
        <c:crossAx val="-193935577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215602693113849E-2"/>
          <c:y val="0.21395743110236221"/>
          <c:w val="0.90355676894905035"/>
          <c:h val="0.611042568897637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Решения о нарушении антимонопольного законодательства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FC7-451E-A1BA-09B6F7DA3AE6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FC7-451E-A1BA-09B6F7DA3AE6}"/>
              </c:ext>
            </c:extLst>
          </c:dPt>
          <c:dLbls>
            <c:delete val="1"/>
          </c:dLbls>
          <c:cat>
            <c:strRef>
              <c:f>Лист1!$A$2:$A$3</c:f>
              <c:strCache>
                <c:ptCount val="2"/>
                <c:pt idx="0">
                  <c:v>I полугодие 2018 г.</c:v>
                </c:pt>
                <c:pt idx="1">
                  <c:v>I полугодие 2017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26</c:v>
                </c:pt>
                <c:pt idx="1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FC7-451E-A1BA-09B6F7DA3AE6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4334358616331299E-2"/>
          <c:y val="8.5132833424235124E-2"/>
          <c:w val="0.95133128276733736"/>
          <c:h val="0.9148671665757648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8000"/>
                      <a:satMod val="150000"/>
                    </a:schemeClr>
                  </a:gs>
                  <a:gs pos="72000">
                    <a:schemeClr val="accent1">
                      <a:tint val="90000"/>
                      <a:satMod val="135000"/>
                    </a:schemeClr>
                  </a:gs>
                  <a:gs pos="100000">
                    <a:schemeClr val="accent1"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3137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soft" dir="tl">
                  <a:rot lat="0" lon="0" rev="20000000"/>
                </a:lightRig>
              </a:scene3d>
              <a:sp3d prstMaterial="matte">
                <a:bevelT w="63500" h="63500" prst="coolSlan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6D9-438C-9C5C-AE17E4E8B5F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hade val="58000"/>
                      <a:satMod val="150000"/>
                    </a:schemeClr>
                  </a:gs>
                  <a:gs pos="72000">
                    <a:schemeClr val="accent3">
                      <a:tint val="90000"/>
                      <a:satMod val="135000"/>
                    </a:schemeClr>
                  </a:gs>
                  <a:gs pos="100000">
                    <a:schemeClr val="accent3"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3137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soft" dir="tl">
                  <a:rot lat="0" lon="0" rev="20000000"/>
                </a:lightRig>
              </a:scene3d>
              <a:sp3d prstMaterial="matte">
                <a:bevelT w="63500" h="63500" prst="coolSlan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6D9-438C-9C5C-AE17E4E8B5F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shade val="58000"/>
                      <a:satMod val="150000"/>
                    </a:schemeClr>
                  </a:gs>
                  <a:gs pos="72000">
                    <a:schemeClr val="accent5">
                      <a:tint val="90000"/>
                      <a:satMod val="135000"/>
                    </a:schemeClr>
                  </a:gs>
                  <a:gs pos="100000">
                    <a:schemeClr val="accent5"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3137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soft" dir="tl">
                  <a:rot lat="0" lon="0" rev="20000000"/>
                </a:lightRig>
              </a:scene3d>
              <a:sp3d prstMaterial="matte">
                <a:bevelT w="63500" h="63500" prst="coolSlan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6D9-438C-9C5C-AE17E4E8B5FC}"/>
              </c:ext>
            </c:extLst>
          </c:dPt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для федеральных нужд</c:v>
                </c:pt>
                <c:pt idx="1">
                  <c:v>для нужд субъекта РФ - города Москвы</c:v>
                </c:pt>
                <c:pt idx="2">
                  <c:v>для муниципальных нужд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630</c:v>
                </c:pt>
                <c:pt idx="1">
                  <c:v>1842</c:v>
                </c:pt>
                <c:pt idx="2">
                  <c:v>332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6D9-438C-9C5C-AE17E4E8B5FC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675164350652248E-2"/>
          <c:y val="0.35553839141955607"/>
          <c:w val="0.84204900883865508"/>
          <c:h val="0.574327647393472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8000"/>
                      <a:satMod val="150000"/>
                    </a:schemeClr>
                  </a:gs>
                  <a:gs pos="72000">
                    <a:schemeClr val="accent1">
                      <a:tint val="90000"/>
                      <a:satMod val="135000"/>
                    </a:schemeClr>
                  </a:gs>
                  <a:gs pos="100000">
                    <a:schemeClr val="accent1"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3137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soft" dir="tl">
                  <a:rot lat="0" lon="0" rev="20000000"/>
                </a:lightRig>
              </a:scene3d>
              <a:sp3d prstMaterial="matte">
                <a:bevelT w="63500" h="63500" prst="coolSlant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hade val="58000"/>
                      <a:satMod val="150000"/>
                    </a:schemeClr>
                  </a:gs>
                  <a:gs pos="72000">
                    <a:schemeClr val="accent3">
                      <a:tint val="90000"/>
                      <a:satMod val="135000"/>
                    </a:schemeClr>
                  </a:gs>
                  <a:gs pos="100000">
                    <a:schemeClr val="accent3"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3137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soft" dir="tl">
                  <a:rot lat="0" lon="0" rev="20000000"/>
                </a:lightRig>
              </a:scene3d>
              <a:sp3d prstMaterial="matte">
                <a:bevelT w="63500" h="63500" prst="coolSlant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shade val="58000"/>
                      <a:satMod val="150000"/>
                    </a:schemeClr>
                  </a:gs>
                  <a:gs pos="72000">
                    <a:schemeClr val="accent5">
                      <a:tint val="90000"/>
                      <a:satMod val="135000"/>
                    </a:schemeClr>
                  </a:gs>
                  <a:gs pos="100000">
                    <a:schemeClr val="accent5"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3137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soft" dir="tl">
                  <a:rot lat="0" lon="0" rev="20000000"/>
                </a:lightRig>
              </a:scene3d>
              <a:sp3d prstMaterial="matte">
                <a:bevelT w="63500" h="63500" prst="coolSlant"/>
              </a:sp3d>
            </c:spPr>
          </c:dPt>
          <c:cat>
            <c:strRef>
              <c:f>Лист1!$A$2:$A$4</c:f>
              <c:strCache>
                <c:ptCount val="3"/>
                <c:pt idx="0">
                  <c:v>для федеральных нужд</c:v>
                </c:pt>
                <c:pt idx="1">
                  <c:v>для нужд субъекта РФ - города Москвы</c:v>
                </c:pt>
                <c:pt idx="2">
                  <c:v>для муниципальных нужд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28</c:v>
                </c:pt>
                <c:pt idx="1">
                  <c:v>63</c:v>
                </c:pt>
                <c:pt idx="2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факту уклонения от заключения контракта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242</c:v>
                </c:pt>
                <c:pt idx="1">
                  <c:v>540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факту одностороннего расторжения контракта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461</c:v>
                </c:pt>
                <c:pt idx="1">
                  <c:v>816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-1939360128"/>
        <c:axId val="-1939359584"/>
      </c:barChart>
      <c:catAx>
        <c:axId val="-1939360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39359584"/>
        <c:crosses val="autoZero"/>
        <c:auto val="1"/>
        <c:lblAlgn val="ctr"/>
        <c:lblOffset val="100"/>
        <c:noMultiLvlLbl val="0"/>
      </c:catAx>
      <c:valAx>
        <c:axId val="-19393595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1939360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52049772247528E-2"/>
          <c:y val="0.36513606402252391"/>
          <c:w val="0.96895900455504946"/>
          <c:h val="0.475790192511216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нарушение порядка размещения сведений в ЕИС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5F06-4D88-A7EA-4493A0D91F15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5F06-4D88-A7EA-4493A0D91F15}"/>
              </c:ext>
            </c:extLst>
          </c:dPt>
          <c:cat>
            <c:strRef>
              <c:f>Лист1!$A$2:$A$3</c:f>
              <c:strCache>
                <c:ptCount val="2"/>
                <c:pt idx="0">
                  <c:v> I квартал 2017 г.</c:v>
                </c:pt>
                <c:pt idx="1">
                  <c:v> I квартал 2018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325</c:v>
                </c:pt>
                <c:pt idx="1">
                  <c:v>519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F06-4D88-A7EA-4493A0D91F1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установление требований, влекущих ограничение количества участников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5F06-4D88-A7EA-4493A0D91F15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5F06-4D88-A7EA-4493A0D91F15}"/>
              </c:ext>
            </c:extLst>
          </c:dPt>
          <c:cat>
            <c:strRef>
              <c:f>Лист1!$A$2:$A$3</c:f>
              <c:strCache>
                <c:ptCount val="2"/>
                <c:pt idx="0">
                  <c:v> I квартал 2017 г.</c:v>
                </c:pt>
                <c:pt idx="1">
                  <c:v> I квартал 2018 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245</c:v>
                </c:pt>
                <c:pt idx="1">
                  <c:v>250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5F06-4D88-A7EA-4493A0D91F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39360672"/>
        <c:axId val="-1939357408"/>
      </c:barChart>
      <c:catAx>
        <c:axId val="-1939360672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extTo"/>
        <c:crossAx val="-1939357408"/>
        <c:crosses val="autoZero"/>
        <c:auto val="1"/>
        <c:lblAlgn val="ctr"/>
        <c:lblOffset val="100"/>
        <c:noMultiLvlLbl val="0"/>
      </c:catAx>
      <c:valAx>
        <c:axId val="-19393574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1939360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6134873902899682E-3"/>
          <c:y val="0.87840526809353114"/>
          <c:w val="0.99638651260971001"/>
          <c:h val="0.104617268486552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1711397885544301E-2"/>
          <c:y val="5.458217208224287E-2"/>
          <c:w val="0.96588208903700179"/>
          <c:h val="0.658868503229929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I полугодие 2017 г.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Количество уведомлений о заключении контракта с единственным поставщиком</c:v>
                </c:pt>
                <c:pt idx="1">
                  <c:v>Количество обращений о согласовании возможности заключения контракта с единственным поставщиком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698</c:v>
                </c:pt>
                <c:pt idx="1">
                  <c:v>181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5D7-477E-A17B-449FD391A4E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I полугодие 2018 г.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Количество уведомлений о заключении контракта с единственным поставщиком</c:v>
                </c:pt>
                <c:pt idx="1">
                  <c:v>Количество обращений о согласовании возможности заключения контракта с единственным поставщиком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836</c:v>
                </c:pt>
                <c:pt idx="1">
                  <c:v>224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5D7-477E-A17B-449FD391A4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939363392"/>
        <c:axId val="-1939362848"/>
      </c:barChart>
      <c:catAx>
        <c:axId val="-1939363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-1939362848"/>
        <c:crosses val="autoZero"/>
        <c:auto val="1"/>
        <c:lblAlgn val="ctr"/>
        <c:lblOffset val="100"/>
        <c:noMultiLvlLbl val="0"/>
      </c:catAx>
      <c:valAx>
        <c:axId val="-19393628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-193936339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0698052858584801"/>
          <c:y val="0.91803051462430985"/>
          <c:w val="0.52844634197045526"/>
          <c:h val="7.5339276158655169E-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84667563236533"/>
          <c:y val="9.3596692913140447E-2"/>
          <c:w val="0.38403019858361054"/>
          <c:h val="0.7279969584274641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Жалобы на действия (бездействия) заказчиком и организатором торгов в порядке статьи 18.1 Закона о защите конкуренции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1.9340133708960032E-2"/>
                  <c:y val="-8.659711384505386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4571496770239049E-2"/>
                  <c:y val="-1.430456193586831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083028824241281E-3"/>
                  <c:y val="1.51953972174864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4651700535936002E-3"/>
                  <c:y val="7.6573547445437452E-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2771946264950413E-2"/>
                  <c:y val="-1.9443893515578377E-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5416917149952066E-2"/>
                      <c:h val="6.6151531482078765E-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2.8699367996290883E-2"/>
                  <c:y val="-9.649825160776625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6259857253995947E-2"/>
                  <c:y val="-1.528354583605737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223-ФЗ</c:v>
                </c:pt>
                <c:pt idx="1">
                  <c:v>127-ФЗ, 229-ФЗ (банкротство, исполнительное производство) </c:v>
                </c:pt>
                <c:pt idx="2">
                  <c:v>75-ПП (отбор управляющей организации)</c:v>
                </c:pt>
                <c:pt idx="3">
                  <c:v>615-ПП (капитальный ремонт)</c:v>
                </c:pt>
                <c:pt idx="4">
                  <c:v>Приказ ФАС России №67 (аренда)</c:v>
                </c:pt>
                <c:pt idx="5">
                  <c:v>178-ФЗ (приватизация)</c:v>
                </c:pt>
                <c:pt idx="6">
                  <c:v>Иные торги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793</c:v>
                </c:pt>
                <c:pt idx="1">
                  <c:v>116</c:v>
                </c:pt>
                <c:pt idx="2">
                  <c:v>47</c:v>
                </c:pt>
                <c:pt idx="3">
                  <c:v>23</c:v>
                </c:pt>
                <c:pt idx="4">
                  <c:v>22</c:v>
                </c:pt>
                <c:pt idx="5">
                  <c:v>14</c:v>
                </c:pt>
                <c:pt idx="6">
                  <c:v>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801349692660808"/>
          <c:y val="0.11006223158912593"/>
          <c:w val="0.41376812862039597"/>
          <c:h val="0.717042266594812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519782666399842E-2"/>
          <c:y val="0.16697364231125522"/>
          <c:w val="0.98948021733360014"/>
          <c:h val="0.613450920886727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дела о нарушении законодательства о рекламе</c:v>
                </c:pt>
                <c:pt idx="1">
                  <c:v>предписания о прекращении нарушения законодательства о рекламе </c:v>
                </c:pt>
                <c:pt idx="2">
                  <c:v>дела о нарушении антимонопольного законодательства </c:v>
                </c:pt>
                <c:pt idx="3">
                  <c:v>предписания о прекращении нарушения антимонопольного законодательства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65</c:v>
                </c:pt>
                <c:pt idx="1">
                  <c:v>111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год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дела о нарушении законодательства о рекламе</c:v>
                </c:pt>
                <c:pt idx="1">
                  <c:v>предписания о прекращении нарушения законодательства о рекламе </c:v>
                </c:pt>
                <c:pt idx="2">
                  <c:v>дела о нарушении антимонопольного законодательства </c:v>
                </c:pt>
                <c:pt idx="3">
                  <c:v>предписания о прекращении нарушения антимонопольного законодательства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144</c:v>
                </c:pt>
                <c:pt idx="1">
                  <c:v>308</c:v>
                </c:pt>
                <c:pt idx="2">
                  <c:v>18</c:v>
                </c:pt>
                <c:pt idx="3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68500896"/>
        <c:axId val="-168511776"/>
      </c:barChart>
      <c:catAx>
        <c:axId val="-168500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ru-RU"/>
          </a:p>
        </c:txPr>
        <c:crossAx val="-168511776"/>
        <c:crosses val="autoZero"/>
        <c:auto val="1"/>
        <c:lblAlgn val="ctr"/>
        <c:lblOffset val="100"/>
        <c:noMultiLvlLbl val="0"/>
      </c:catAx>
      <c:valAx>
        <c:axId val="-1685117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168500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921566124575959"/>
          <c:y val="0.94578130628891977"/>
          <c:w val="0.18129454164280337"/>
          <c:h val="5.04517587875044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354383400564112E-2"/>
          <c:y val="0.10997067448680352"/>
          <c:w val="0.8511863864765471"/>
          <c:h val="0.651741518432294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Лист1!$A$2:$A$4</c:f>
              <c:strCache>
                <c:ptCount val="3"/>
                <c:pt idx="0">
                  <c:v>Иные</c:v>
                </c:pt>
                <c:pt idx="1">
                  <c:v>ст. 14.2 (введение в заблуждение)</c:v>
                </c:pt>
                <c:pt idx="2">
                  <c:v>ст. 14.1 (распространение ложных, неточных или искаженных сведений)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0.27</c:v>
                </c:pt>
                <c:pt idx="1">
                  <c:v>0.4</c:v>
                </c:pt>
                <c:pt idx="2">
                  <c:v>0.33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0770141085736713"/>
          <c:w val="1"/>
          <c:h val="0.192298589142632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0.71088</cdr:x>
      <cdr:y>0</cdr:y>
    </cdr:from>
    <cdr:to>
      <cdr:x>0.98592</cdr:x>
      <cdr:y>0.2532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81077" y="0"/>
          <a:ext cx="1578946" cy="8309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0" dirty="0">
              <a:solidFill>
                <a:schemeClr val="tx1"/>
              </a:solidFill>
            </a:rPr>
            <a:t>   </a:t>
          </a:r>
          <a:r>
            <a:rPr lang="ru-RU" sz="1600" b="0" dirty="0" smtClean="0">
              <a:solidFill>
                <a:schemeClr val="tx1"/>
              </a:solidFill>
            </a:rPr>
            <a:t>1523</a:t>
          </a:r>
          <a:endParaRPr lang="ru-RU" sz="1600" b="0" dirty="0">
            <a:solidFill>
              <a:schemeClr val="tx1"/>
            </a:solidFill>
          </a:endParaRPr>
        </a:p>
        <a:p xmlns:a="http://schemas.openxmlformats.org/drawingml/2006/main">
          <a:r>
            <a:rPr lang="ru-RU" sz="1600" b="0" dirty="0" smtClean="0">
              <a:solidFill>
                <a:schemeClr val="tx1"/>
              </a:solidFill>
            </a:rPr>
            <a:t>   (25</a:t>
          </a:r>
          <a:r>
            <a:rPr lang="ru-RU" sz="1600" b="0" dirty="0">
              <a:solidFill>
                <a:schemeClr val="tx1"/>
              </a:solidFill>
            </a:rPr>
            <a:t>%)</a:t>
          </a:r>
        </a:p>
      </cdr:txBody>
    </cdr:sp>
  </cdr:relSizeAnchor>
  <cdr:relSizeAnchor xmlns:cdr="http://schemas.openxmlformats.org/drawingml/2006/chartDrawing">
    <cdr:from>
      <cdr:x>0.24806</cdr:x>
      <cdr:y>0</cdr:y>
    </cdr:from>
    <cdr:to>
      <cdr:x>0.5</cdr:x>
      <cdr:y>0.09836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424077" y="-2517866"/>
          <a:ext cx="1446350" cy="3243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0" dirty="0">
              <a:solidFill>
                <a:schemeClr val="tx1"/>
              </a:solidFill>
            </a:rPr>
            <a:t> 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0.71177</cdr:x>
      <cdr:y>0.25202</cdr:y>
    </cdr:from>
    <cdr:to>
      <cdr:x>0.90178</cdr:x>
      <cdr:y>0.44056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61229" y="964038"/>
          <a:ext cx="843903" cy="7211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0" dirty="0" smtClean="0">
              <a:solidFill>
                <a:schemeClr val="tx1"/>
              </a:solidFill>
            </a:rPr>
            <a:t> 1545 (25%)</a:t>
          </a:r>
          <a:endParaRPr lang="ru-RU" sz="1600" b="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0.01771</cdr:x>
      <cdr:y>0.7826</cdr:y>
    </cdr:from>
    <cdr:to>
      <cdr:x>0.19489</cdr:x>
      <cdr:y>0.86456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83702" y="3381762"/>
          <a:ext cx="837303" cy="3541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0" dirty="0" smtClean="0">
              <a:solidFill>
                <a:schemeClr val="tx1"/>
              </a:solidFill>
            </a:rPr>
            <a:t>3979 (64%)</a:t>
          </a:r>
          <a:endParaRPr lang="ru-RU" sz="1600" b="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0.3093</cdr:x>
      <cdr:y>0.20357</cdr:y>
    </cdr:from>
    <cdr:to>
      <cdr:x>0.56124</cdr:x>
      <cdr:y>0.30193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461668" y="813333"/>
          <a:ext cx="1190597" cy="3929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0" dirty="0" smtClean="0">
              <a:solidFill>
                <a:schemeClr val="tx1"/>
              </a:solidFill>
            </a:rPr>
            <a:t>657</a:t>
          </a:r>
        </a:p>
        <a:p xmlns:a="http://schemas.openxmlformats.org/drawingml/2006/main">
          <a:r>
            <a:rPr lang="ru-RU" sz="1600" b="0" dirty="0" smtClean="0">
              <a:solidFill>
                <a:schemeClr val="tx1"/>
              </a:solidFill>
            </a:rPr>
            <a:t>(11%)</a:t>
          </a:r>
          <a:endParaRPr lang="ru-RU" sz="1600" b="0" dirty="0">
            <a:solidFill>
              <a:schemeClr val="tx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0.2418</cdr:x>
      <cdr:y>0.10375</cdr:y>
    </cdr:from>
    <cdr:to>
      <cdr:x>0.39402</cdr:x>
      <cdr:y>0.2169</cdr:y>
    </cdr:to>
    <cdr:sp macro="" textlink="">
      <cdr:nvSpPr>
        <cdr:cNvPr id="2" name="Прямоугольник 1">
          <a:extLst xmlns:a="http://schemas.openxmlformats.org/drawingml/2006/main">
            <a:ext uri="{FF2B5EF4-FFF2-40B4-BE49-F238E27FC236}">
              <a16:creationId xmlns:lc="http://schemas.openxmlformats.org/drawingml/2006/lockedCanvas" xmlns:a16="http://schemas.microsoft.com/office/drawing/2014/main" xmlns:p="http://schemas.openxmlformats.org/presentationml/2006/main" xmlns:r="http://schemas.openxmlformats.org/officeDocument/2006/relationships" xmlns="" id="{BA7AAE06-A114-4EEF-9866-ADA2E3CA2853}"/>
            </a:ext>
          </a:extLst>
        </cdr:cNvPr>
        <cdr:cNvSpPr/>
      </cdr:nvSpPr>
      <cdr:spPr bwMode="auto">
        <a:xfrm xmlns:a="http://schemas.openxmlformats.org/drawingml/2006/main">
          <a:off x="2400920" y="431351"/>
          <a:ext cx="1511461" cy="47041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ap="flat" cmpd="sng" algn="ctr">
          <a:noFill/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vert="horz" wrap="square" lIns="91440" tIns="45720" rIns="91440" bIns="45720" numCol="1" rtlCol="0" anchor="t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449263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anose="02020603050405020304" pitchFamily="18" charset="0"/>
            <a:buNone/>
            <a:tabLst/>
          </a:pPr>
          <a:r>
            <a:rPr kumimoji="0" lang="ru-RU" sz="1800" i="0" u="none" strike="noStrike" cap="none" normalizeH="0" baseline="0" dirty="0" smtClean="0">
              <a:ln>
                <a:noFill/>
              </a:ln>
              <a:effectLst/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rPr>
            <a:t>33% </a:t>
          </a:r>
          <a:endParaRPr kumimoji="0" lang="ru-RU" sz="1800" i="0" u="none" strike="noStrike" cap="none" normalizeH="0" baseline="0" dirty="0">
            <a:ln>
              <a:noFill/>
            </a:ln>
            <a:effectLst/>
            <a:latin typeface="Trebuchet MS" panose="020B060302020202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0.62953</cdr:x>
      <cdr:y>0.69127</cdr:y>
    </cdr:from>
    <cdr:to>
      <cdr:x>0.78176</cdr:x>
      <cdr:y>0.80442</cdr:y>
    </cdr:to>
    <cdr:sp macro="" textlink="">
      <cdr:nvSpPr>
        <cdr:cNvPr id="3" name="Прямоугольник 2">
          <a:extLst xmlns:a="http://schemas.openxmlformats.org/drawingml/2006/main">
            <a:ext uri="{FF2B5EF4-FFF2-40B4-BE49-F238E27FC236}">
              <a16:creationId xmlns:lc="http://schemas.openxmlformats.org/drawingml/2006/lockedCanvas" xmlns:a16="http://schemas.microsoft.com/office/drawing/2014/main" xmlns:p="http://schemas.openxmlformats.org/presentationml/2006/main" xmlns:r="http://schemas.openxmlformats.org/officeDocument/2006/relationships" xmlns="" id="{BA7AAE06-A114-4EEF-9866-ADA2E3CA2853}"/>
            </a:ext>
          </a:extLst>
        </cdr:cNvPr>
        <cdr:cNvSpPr/>
      </cdr:nvSpPr>
      <cdr:spPr bwMode="auto">
        <a:xfrm xmlns:a="http://schemas.openxmlformats.org/drawingml/2006/main">
          <a:off x="6250887" y="2873948"/>
          <a:ext cx="1511562" cy="47041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ap="flat" cmpd="sng" algn="ctr">
          <a:noFill/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vert="horz" wrap="square" lIns="91440" tIns="45720" rIns="91440" bIns="45720" numCol="1" rtlCol="0" anchor="t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449263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anose="02020603050405020304" pitchFamily="18" charset="0"/>
            <a:buNone/>
            <a:tabLst/>
          </a:pPr>
          <a:r>
            <a:rPr lang="ru-RU" dirty="0" smtClean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rPr>
            <a:t>40%</a:t>
          </a:r>
          <a:endParaRPr kumimoji="0" lang="ru-RU" sz="1800" i="0" u="none" strike="noStrike" cap="none" normalizeH="0" baseline="0" dirty="0">
            <a:ln>
              <a:noFill/>
            </a:ln>
            <a:effectLst/>
            <a:latin typeface="Trebuchet MS" panose="020B060302020202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0.63085</cdr:x>
      <cdr:y>0.10846</cdr:y>
    </cdr:from>
    <cdr:to>
      <cdr:x>0.78308</cdr:x>
      <cdr:y>0.22161</cdr:y>
    </cdr:to>
    <cdr:sp macro="" textlink="">
      <cdr:nvSpPr>
        <cdr:cNvPr id="4" name="Прямоугольник 3">
          <a:extLst xmlns:a="http://schemas.openxmlformats.org/drawingml/2006/main">
            <a:ext uri="{FF2B5EF4-FFF2-40B4-BE49-F238E27FC236}">
              <a16:creationId xmlns:lc="http://schemas.openxmlformats.org/drawingml/2006/lockedCanvas" xmlns:a16="http://schemas.microsoft.com/office/drawing/2014/main" xmlns:p="http://schemas.openxmlformats.org/presentationml/2006/main" xmlns:r="http://schemas.openxmlformats.org/officeDocument/2006/relationships" xmlns="" id="{BA7AAE06-A114-4EEF-9866-ADA2E3CA2853}"/>
            </a:ext>
          </a:extLst>
        </cdr:cNvPr>
        <cdr:cNvSpPr/>
      </cdr:nvSpPr>
      <cdr:spPr bwMode="auto">
        <a:xfrm xmlns:a="http://schemas.openxmlformats.org/drawingml/2006/main">
          <a:off x="6263989" y="450924"/>
          <a:ext cx="1511561" cy="47041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ap="flat" cmpd="sng" algn="ctr">
          <a:noFill/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vert="horz" wrap="square" lIns="91440" tIns="45720" rIns="91440" bIns="45720" numCol="1" rtlCol="0" anchor="t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449263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anose="02020603050405020304" pitchFamily="18" charset="0"/>
            <a:buNone/>
            <a:tabLst/>
          </a:pPr>
          <a:r>
            <a:rPr kumimoji="0" lang="ru-RU" sz="1800" i="0" u="none" strike="noStrike" cap="none" normalizeH="0" baseline="0" dirty="0" smtClean="0">
              <a:ln>
                <a:noFill/>
              </a:ln>
              <a:effectLst/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rPr>
            <a:t>27% </a:t>
          </a:r>
          <a:endParaRPr kumimoji="0" lang="ru-RU" sz="1800" i="0" u="none" strike="noStrike" cap="none" normalizeH="0" baseline="0" dirty="0">
            <a:ln>
              <a:noFill/>
            </a:ln>
            <a:effectLst/>
            <a:latin typeface="Trebuchet MS" panose="020B060302020202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0.72171</cdr:x>
      <cdr:y>0.58487</cdr:y>
    </cdr:from>
    <cdr:to>
      <cdr:x>0.79845</cdr:x>
      <cdr:y>0.69481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73282" y="2376909"/>
          <a:ext cx="667043" cy="4467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0" dirty="0" smtClean="0">
              <a:solidFill>
                <a:schemeClr val="tx1"/>
              </a:solidFill>
              <a:effectLst/>
              <a:latin typeface="Trebuchet MS" panose="020B0603020202020204" pitchFamily="34" charset="0"/>
            </a:rPr>
            <a:t>26*</a:t>
          </a:r>
          <a:endParaRPr lang="ru-RU" sz="2000" b="0" dirty="0">
            <a:solidFill>
              <a:schemeClr val="tx1"/>
            </a:solidFill>
            <a:effectLst/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0.40925</cdr:x>
      <cdr:y>0.11998</cdr:y>
    </cdr:from>
    <cdr:to>
      <cdr:x>0.47182</cdr:x>
      <cdr:y>0.21969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557275" y="487610"/>
          <a:ext cx="543874" cy="4052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0" dirty="0">
              <a:solidFill>
                <a:schemeClr val="tx1"/>
              </a:solidFill>
              <a:effectLst/>
              <a:latin typeface="Trebuchet MS" panose="020B0603020202020204" pitchFamily="34" charset="0"/>
            </a:rPr>
            <a:t>9</a:t>
          </a:r>
        </a:p>
      </cdr:txBody>
    </cdr:sp>
  </cdr:relSizeAnchor>
  <cdr:relSizeAnchor xmlns:cdr="http://schemas.openxmlformats.org/drawingml/2006/chartDrawing">
    <cdr:from>
      <cdr:x>0.53562</cdr:x>
      <cdr:y>0.86024</cdr:y>
    </cdr:from>
    <cdr:to>
      <cdr:x>0.74695</cdr:x>
      <cdr:y>0.92416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655715" y="3496016"/>
          <a:ext cx="1836931" cy="2597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latin typeface="Trebuchet MS" panose="020B0603020202020204" pitchFamily="34" charset="0"/>
            </a:rPr>
            <a:t>I </a:t>
          </a:r>
          <a:r>
            <a:rPr lang="ru-RU" sz="1400" dirty="0" smtClean="0">
              <a:latin typeface="Trebuchet MS" panose="020B0603020202020204" pitchFamily="34" charset="0"/>
            </a:rPr>
            <a:t>полугодие 2018 г.  </a:t>
          </a:r>
          <a:r>
            <a:rPr lang="ru-RU" sz="1400" dirty="0">
              <a:latin typeface="Trebuchet MS" panose="020B0603020202020204" pitchFamily="34" charset="0"/>
            </a:rPr>
            <a:t>года </a:t>
          </a:r>
        </a:p>
      </cdr:txBody>
    </cdr:sp>
  </cdr:relSizeAnchor>
  <cdr:relSizeAnchor xmlns:cdr="http://schemas.openxmlformats.org/drawingml/2006/chartDrawing">
    <cdr:from>
      <cdr:x>0.27632</cdr:x>
      <cdr:y>0.85964</cdr:y>
    </cdr:from>
    <cdr:to>
      <cdr:x>0.52879</cdr:x>
      <cdr:y>0.93407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01834" y="3493571"/>
          <a:ext cx="2194531" cy="3024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>
              <a:latin typeface="Trebuchet MS" panose="020B0603020202020204" pitchFamily="34" charset="0"/>
            </a:rPr>
            <a:t>I</a:t>
          </a:r>
          <a:r>
            <a:rPr lang="ru-RU" sz="1400" dirty="0" smtClean="0">
              <a:latin typeface="Trebuchet MS" panose="020B0603020202020204" pitchFamily="34" charset="0"/>
            </a:rPr>
            <a:t> полугодие 2017 г.</a:t>
          </a:r>
          <a:endParaRPr lang="ru-RU" sz="1400" dirty="0"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0.52665</cdr:x>
      <cdr:y>0.89102</cdr:y>
    </cdr:from>
    <cdr:to>
      <cdr:x>0.5385</cdr:x>
      <cdr:y>0.91636</cdr:y>
    </cdr:to>
    <cdr:sp macro="" textlink="">
      <cdr:nvSpPr>
        <cdr:cNvPr id="9" name="Прямоугольник 8">
          <a:extLst xmlns:a="http://schemas.openxmlformats.org/drawingml/2006/main">
            <a:ext uri="{FF2B5EF4-FFF2-40B4-BE49-F238E27FC236}">
              <a16:creationId xmlns="" xmlns:a16="http://schemas.microsoft.com/office/drawing/2014/main" id="{2D25F725-FE89-44AE-AD15-9E137F175D97}"/>
            </a:ext>
          </a:extLst>
        </cdr:cNvPr>
        <cdr:cNvSpPr/>
      </cdr:nvSpPr>
      <cdr:spPr bwMode="auto">
        <a:xfrm xmlns:a="http://schemas.openxmlformats.org/drawingml/2006/main">
          <a:off x="4577745" y="3621106"/>
          <a:ext cx="103003" cy="102982"/>
        </a:xfrm>
        <a:prstGeom xmlns:a="http://schemas.openxmlformats.org/drawingml/2006/main" prst="rect">
          <a:avLst/>
        </a:prstGeom>
        <a:solidFill xmlns:a="http://schemas.openxmlformats.org/drawingml/2006/main">
          <a:srgbClr val="99B958"/>
        </a:solidFill>
        <a:ln xmlns:a="http://schemas.openxmlformats.org/drawingml/2006/main" w="9525" cap="flat" cmpd="sng" algn="ctr">
          <a:noFill/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0.26752</cdr:x>
      <cdr:y>0.89438</cdr:y>
    </cdr:from>
    <cdr:to>
      <cdr:x>0.27937</cdr:x>
      <cdr:y>0.91972</cdr:y>
    </cdr:to>
    <cdr:sp macro="" textlink="">
      <cdr:nvSpPr>
        <cdr:cNvPr id="10" name="Прямоугольник 9">
          <a:extLst xmlns:a="http://schemas.openxmlformats.org/drawingml/2006/main">
            <a:ext uri="{FF2B5EF4-FFF2-40B4-BE49-F238E27FC236}">
              <a16:creationId xmlns="" xmlns:a16="http://schemas.microsoft.com/office/drawing/2014/main" id="{49F50A03-60BB-4A57-89D2-F1ED8E0C53FA}"/>
            </a:ext>
          </a:extLst>
        </cdr:cNvPr>
        <cdr:cNvSpPr/>
      </cdr:nvSpPr>
      <cdr:spPr bwMode="auto">
        <a:xfrm xmlns:a="http://schemas.openxmlformats.org/drawingml/2006/main">
          <a:off x="2325342" y="3634754"/>
          <a:ext cx="103003" cy="102982"/>
        </a:xfrm>
        <a:prstGeom xmlns:a="http://schemas.openxmlformats.org/drawingml/2006/main" prst="rect">
          <a:avLst/>
        </a:prstGeom>
        <a:solidFill xmlns:a="http://schemas.openxmlformats.org/drawingml/2006/main">
          <a:srgbClr val="4E80BB"/>
        </a:solidFill>
        <a:ln xmlns:a="http://schemas.openxmlformats.org/drawingml/2006/main" w="9525" cap="flat" cmpd="sng" algn="ctr">
          <a:noFill/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B30C0-2A3A-4E69-B505-302CE842C5C7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021D4-5F04-4F50-9DDC-162D08CB02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526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41300" y="811213"/>
            <a:ext cx="7223125" cy="4064000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ru-RU" dirty="0">
              <a:ea typeface="MS PGothic" pitchFamily="34" charset="-128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22647" indent="-229332" defTabSz="9332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81310" indent="-229332" defTabSz="9332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39973" indent="-229332" defTabSz="9332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98636" indent="-229332" defTabSz="9332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0C71DA0-764F-4CB6-9823-7BC7B29D658D}" type="slidenum">
              <a:rPr lang="ru-RU" altLang="ru-RU">
                <a:latin typeface="Arial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9050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>
              <a:ea typeface="ＭＳ Ｐゴシック" pitchFamily="34" charset="-128"/>
            </a:endParaRPr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D7217DE2-D82E-4ACF-9F24-7C8729B65D73}" type="slidenum">
              <a:rPr lang="ru-RU" altLang="ru-RU" sz="1200"/>
              <a:pPr/>
              <a:t>10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31563326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>
              <a:ea typeface="ＭＳ Ｐゴシック" pitchFamily="34" charset="-128"/>
            </a:endParaRPr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D7217DE2-D82E-4ACF-9F24-7C8729B65D73}" type="slidenum">
              <a:rPr lang="ru-RU" altLang="ru-RU" sz="1200"/>
              <a:pPr/>
              <a:t>11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40043438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41300" y="811213"/>
            <a:ext cx="7223125" cy="4064000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ru-RU">
              <a:ea typeface="MS PGothic" pitchFamily="34" charset="-128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22647" indent="-229332" defTabSz="9332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81310" indent="-229332" defTabSz="9332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39973" indent="-229332" defTabSz="9332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98636" indent="-229332" defTabSz="9332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0C71DA0-764F-4CB6-9823-7BC7B29D658D}" type="slidenum">
              <a:rPr lang="ru-RU" altLang="ru-RU">
                <a:latin typeface="Arial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ru-RU" altLang="ru-RU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9460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41300" y="811213"/>
            <a:ext cx="7223125" cy="4064000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ru-RU">
              <a:ea typeface="MS PGothic" pitchFamily="34" charset="-128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22647" indent="-229332" defTabSz="9332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81310" indent="-229332" defTabSz="9332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39973" indent="-229332" defTabSz="9332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98636" indent="-229332" defTabSz="9332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0C71DA0-764F-4CB6-9823-7BC7B29D658D}" type="slidenum">
              <a:rPr lang="ru-RU" altLang="ru-RU">
                <a:latin typeface="Arial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ru-RU" altLang="ru-RU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7841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body"/>
          </p:nvPr>
        </p:nvSpPr>
        <p:spPr>
          <a:xfrm>
            <a:off x="673701" y="5117690"/>
            <a:ext cx="5388540" cy="4845294"/>
          </a:xfrm>
          <a:prstGeom prst="rect">
            <a:avLst/>
          </a:prstGeom>
        </p:spPr>
        <p:txBody>
          <a:bodyPr lIns="93240" tIns="46440" rIns="93240" bIns="46440"/>
          <a:lstStyle/>
          <a:p>
            <a:endParaRPr/>
          </a:p>
        </p:txBody>
      </p:sp>
      <p:sp>
        <p:nvSpPr>
          <p:cNvPr id="155" name="TextShape 2"/>
          <p:cNvSpPr txBox="1"/>
          <p:nvPr/>
        </p:nvSpPr>
        <p:spPr>
          <a:xfrm>
            <a:off x="3818474" y="10237334"/>
            <a:ext cx="2916042" cy="533068"/>
          </a:xfrm>
          <a:prstGeom prst="rect">
            <a:avLst/>
          </a:prstGeom>
          <a:noFill/>
          <a:ln>
            <a:noFill/>
          </a:ln>
        </p:spPr>
        <p:txBody>
          <a:bodyPr lIns="93240" tIns="46440" rIns="93240" bIns="46440" anchor="b"/>
          <a:lstStyle/>
          <a:p>
            <a:pPr>
              <a:lnSpc>
                <a:spcPct val="100000"/>
              </a:lnSpc>
            </a:pPr>
            <a:fld id="{6B36D389-7AB3-4038-9F49-1826ABEAC64A}" type="slidenum">
              <a:rPr lang="ru-RU" sz="1200" strike="noStrike">
                <a:solidFill>
                  <a:srgbClr val="000000"/>
                </a:solidFill>
                <a:latin typeface="Arial"/>
                <a:ea typeface="MS PGothic"/>
              </a:rPr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03402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body"/>
          </p:nvPr>
        </p:nvSpPr>
        <p:spPr>
          <a:xfrm>
            <a:off x="673701" y="5117690"/>
            <a:ext cx="5388540" cy="4845294"/>
          </a:xfrm>
          <a:prstGeom prst="rect">
            <a:avLst/>
          </a:prstGeom>
        </p:spPr>
        <p:txBody>
          <a:bodyPr lIns="93240" tIns="46440" rIns="93240" bIns="46440"/>
          <a:lstStyle/>
          <a:p>
            <a:endParaRPr/>
          </a:p>
        </p:txBody>
      </p:sp>
      <p:sp>
        <p:nvSpPr>
          <p:cNvPr id="157" name="TextShape 2"/>
          <p:cNvSpPr txBox="1"/>
          <p:nvPr/>
        </p:nvSpPr>
        <p:spPr>
          <a:xfrm>
            <a:off x="3818474" y="10237334"/>
            <a:ext cx="2916042" cy="533068"/>
          </a:xfrm>
          <a:prstGeom prst="rect">
            <a:avLst/>
          </a:prstGeom>
          <a:noFill/>
          <a:ln>
            <a:noFill/>
          </a:ln>
        </p:spPr>
        <p:txBody>
          <a:bodyPr lIns="93240" tIns="46440" rIns="93240" bIns="46440" anchor="b"/>
          <a:lstStyle/>
          <a:p>
            <a:pPr>
              <a:lnSpc>
                <a:spcPct val="100000"/>
              </a:lnSpc>
            </a:pPr>
            <a:fld id="{93192BB0-2C46-416B-AB60-675B1101C272}" type="slidenum">
              <a:rPr lang="ru-RU" sz="1200" strike="noStrike">
                <a:solidFill>
                  <a:srgbClr val="000000"/>
                </a:solidFill>
                <a:latin typeface="Arial"/>
                <a:ea typeface="MS PGothic"/>
              </a:rPr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810078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41300" y="811213"/>
            <a:ext cx="7223125" cy="4064000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ru-RU">
              <a:ea typeface="MS PGothic" pitchFamily="34" charset="-128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22647" indent="-229332" defTabSz="9332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81310" indent="-229332" defTabSz="9332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39973" indent="-229332" defTabSz="9332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98636" indent="-229332" defTabSz="9332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0C71DA0-764F-4CB6-9823-7BC7B29D658D}" type="slidenum">
              <a:rPr lang="ru-RU" altLang="ru-RU">
                <a:latin typeface="Arial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ru-RU" altLang="ru-RU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9203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021D4-5F04-4F50-9DDC-162D08CB02CA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0225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41300" y="811213"/>
            <a:ext cx="7223125" cy="4064000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ru-RU">
              <a:ea typeface="MS PGothic" pitchFamily="34" charset="-128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22647" indent="-229332" defTabSz="9332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81310" indent="-229332" defTabSz="9332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39973" indent="-229332" defTabSz="9332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98636" indent="-229332" defTabSz="9332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0C71DA0-764F-4CB6-9823-7BC7B29D658D}" type="slidenum">
              <a:rPr lang="ru-RU" altLang="ru-RU">
                <a:latin typeface="Arial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ru-RU" altLang="ru-RU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4296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0621982-EE01-4A9E-AD23-D06A2CA66E89}" type="slidenum">
              <a:rPr lang="ru-RU" altLang="ru-RU" sz="1200"/>
              <a:pPr/>
              <a:t>21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1288977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ea typeface="MS PGothic" pitchFamily="34" charset="-128"/>
            </a:endParaRPr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22647" indent="-229332" defTabSz="9332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81310" indent="-229332" defTabSz="9332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39973" indent="-229332" defTabSz="9332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98636" indent="-229332" defTabSz="9332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17482BB-EAF8-4788-A6D8-26E82A79AF16}" type="slidenum">
              <a:rPr lang="ru-RU" altLang="ru-RU">
                <a:solidFill>
                  <a:schemeClr val="tx1"/>
                </a:solidFill>
                <a:latin typeface="Arial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ru-RU" altLang="ru-RU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7892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41300" y="811213"/>
            <a:ext cx="7223125" cy="4064000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ru-RU">
              <a:ea typeface="MS PGothic" pitchFamily="34" charset="-128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22647" indent="-229332" defTabSz="9332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81310" indent="-229332" defTabSz="9332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39973" indent="-229332" defTabSz="9332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98636" indent="-229332" defTabSz="9332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0C71DA0-764F-4CB6-9823-7BC7B29D658D}" type="slidenum">
              <a:rPr lang="ru-RU" altLang="ru-RU">
                <a:latin typeface="Arial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ru-RU" altLang="ru-RU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3408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A60F6D8B-4E0E-4DF2-A9CF-618715B5D1C9}" type="slidenum">
              <a:t>23</a:t>
            </a:fld>
            <a:endParaRPr lang="x-none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222250" y="819150"/>
            <a:ext cx="7177088" cy="4038600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ru-RU">
                <a:solidFill>
                  <a:srgbClr val="000000"/>
                </a:solidFill>
                <a:cs typeface="Tahoma" pitchFamily="2"/>
              </a:rPr>
              <a:t>Все данные приведены за сравниваемые периоды с 01.01.2016 по 01.10.2016 и с 01.01.2017 по 01.10.2017</a:t>
            </a:r>
          </a:p>
          <a:p>
            <a:pPr lvl="0"/>
            <a:endParaRPr lang="ru-RU">
              <a:solidFill>
                <a:srgbClr val="000000"/>
              </a:solidFill>
              <a:cs typeface="Tahoma" pitchFamily="2"/>
            </a:endParaRPr>
          </a:p>
          <a:p>
            <a:pPr lvl="0"/>
            <a:endParaRPr lang="ru-RU">
              <a:solidFill>
                <a:srgbClr val="000000"/>
              </a:solidFill>
              <a:cs typeface="Tahoma" pitchFamily="2"/>
            </a:endParaRPr>
          </a:p>
        </p:txBody>
      </p:sp>
      <p:sp>
        <p:nvSpPr>
          <p:cNvPr id="4" name="Номер слайда 3"/>
          <p:cNvSpPr txBox="1"/>
          <p:nvPr/>
        </p:nvSpPr>
        <p:spPr>
          <a:xfrm>
            <a:off x="3810980" y="10236161"/>
            <a:ext cx="2922108" cy="5385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894CC694-FED2-4D75-A98D-FB64EC32453D}" type="slidenum">
              <a:t>23</a:t>
            </a:fld>
            <a:endParaRPr lang="x-none" sz="1300" b="0" i="0" u="none" strike="noStrike" kern="0" spc="0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3749252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AB4B8A57-C12C-43CD-99BA-592A151ACDC4}" type="slidenum">
              <a:t>24</a:t>
            </a:fld>
            <a:endParaRPr lang="x-none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222250" y="819150"/>
            <a:ext cx="7177088" cy="4038600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ru-RU">
                <a:solidFill>
                  <a:srgbClr val="000000"/>
                </a:solidFill>
                <a:cs typeface="Tahoma" pitchFamily="2"/>
              </a:rPr>
              <a:t>Все данные приведены за сравниваемые периоды с 01.01.2016 по 01.10.2016 и с 01.01.2017 по 01.10.2017</a:t>
            </a:r>
          </a:p>
          <a:p>
            <a:pPr lvl="0"/>
            <a:endParaRPr lang="ru-RU">
              <a:solidFill>
                <a:srgbClr val="000000"/>
              </a:solidFill>
              <a:cs typeface="Tahoma" pitchFamily="2"/>
            </a:endParaRPr>
          </a:p>
        </p:txBody>
      </p:sp>
      <p:sp>
        <p:nvSpPr>
          <p:cNvPr id="4" name="Номер слайда 3"/>
          <p:cNvSpPr txBox="1"/>
          <p:nvPr/>
        </p:nvSpPr>
        <p:spPr>
          <a:xfrm>
            <a:off x="3810980" y="10236161"/>
            <a:ext cx="2922108" cy="5385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6225F2C4-E1F1-4180-BDEC-026FF2CFA70D}" type="slidenum">
              <a:t>24</a:t>
            </a:fld>
            <a:endParaRPr lang="x-none" sz="1300" b="0" i="0" u="none" strike="noStrike" kern="0" spc="0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8608304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EC8DC438-3E45-4287-A1D9-1F148EDC6880}" type="slidenum">
              <a:t>25</a:t>
            </a:fld>
            <a:endParaRPr lang="x-none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222250" y="819150"/>
            <a:ext cx="7177088" cy="4038600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ru-RU" dirty="0">
                <a:solidFill>
                  <a:srgbClr val="000000"/>
                </a:solidFill>
                <a:cs typeface="Tahoma" pitchFamily="2"/>
              </a:rPr>
              <a:t>Все данные приведены за рассматриваемый период с 01.01.2017 по 01.10.2017</a:t>
            </a:r>
          </a:p>
          <a:p>
            <a:pPr lvl="0"/>
            <a:endParaRPr lang="ru-RU" dirty="0">
              <a:solidFill>
                <a:srgbClr val="000000"/>
              </a:solidFill>
              <a:cs typeface="Tahoma" pitchFamily="2"/>
            </a:endParaRPr>
          </a:p>
        </p:txBody>
      </p:sp>
      <p:sp>
        <p:nvSpPr>
          <p:cNvPr id="4" name="Номер слайда 3"/>
          <p:cNvSpPr txBox="1"/>
          <p:nvPr/>
        </p:nvSpPr>
        <p:spPr>
          <a:xfrm>
            <a:off x="3810980" y="10236161"/>
            <a:ext cx="2922108" cy="5385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92FC554D-17ED-43FB-9B28-9508C09BEC1A}" type="slidenum">
              <a:t>25</a:t>
            </a:fld>
            <a:endParaRPr lang="x-none" sz="1300" b="0" i="0" u="none" strike="noStrike" kern="0" spc="0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8361973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22647" indent="-229332" defTabSz="450701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81310" indent="-229332" defTabSz="450701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39973" indent="-229332" defTabSz="450701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98636" indent="-229332" defTabSz="450701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34D9E7C-371C-4E93-849B-0AA3A9E66AB9}" type="slidenum">
              <a:rPr lang="ru-RU" altLang="ru-RU">
                <a:latin typeface="Arial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ru-RU" altLang="ru-RU">
              <a:latin typeface="Arial" pitchFamily="34" charset="0"/>
            </a:endParaRPr>
          </a:p>
        </p:txBody>
      </p:sp>
      <p:sp>
        <p:nvSpPr>
          <p:cNvPr id="573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22250" y="808038"/>
            <a:ext cx="7185025" cy="40417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3632" y="5117860"/>
            <a:ext cx="5392193" cy="484931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634494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41300" y="811213"/>
            <a:ext cx="7223125" cy="4064000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ru-RU">
              <a:ea typeface="MS PGothic" pitchFamily="34" charset="-128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22647" indent="-229332" defTabSz="9332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81310" indent="-229332" defTabSz="9332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39973" indent="-229332" defTabSz="9332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98636" indent="-229332" defTabSz="9332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0C71DA0-764F-4CB6-9823-7BC7B29D658D}" type="slidenum">
              <a:rPr lang="ru-RU" altLang="ru-RU">
                <a:latin typeface="Arial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ru-RU" altLang="ru-RU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613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C103823-F72D-4A40-AB10-C6395AF787D1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10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225425" y="808038"/>
            <a:ext cx="7175500" cy="40370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1901" y="5113253"/>
            <a:ext cx="5378346" cy="484613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4939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BDEEBD8-6337-415E-BFB0-F4C00DDEB59D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225425" y="808038"/>
            <a:ext cx="7175500" cy="40370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1901" y="5113253"/>
            <a:ext cx="5378346" cy="484613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677755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EBE8E0D-863C-42F3-B636-2E103382AB46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225425" y="808038"/>
            <a:ext cx="7175500" cy="40370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1901" y="5113253"/>
            <a:ext cx="5378346" cy="484613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6364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41300" y="811213"/>
            <a:ext cx="7223125" cy="4064000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ru-RU">
              <a:ea typeface="MS PGothic" pitchFamily="34" charset="-128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22647" indent="-229332" defTabSz="9332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81310" indent="-229332" defTabSz="9332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39973" indent="-229332" defTabSz="9332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98636" indent="-229332" defTabSz="9332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0C71DA0-764F-4CB6-9823-7BC7B29D658D}" type="slidenum">
              <a:rPr lang="ru-RU" altLang="ru-RU">
                <a:latin typeface="Arial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ru-RU" altLang="ru-RU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1866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>
              <a:ea typeface="MS PGothic" pitchFamily="34" charset="-128"/>
            </a:endParaRPr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defTabSz="933252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22647" indent="-229332" defTabSz="9332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81310" indent="-229332" defTabSz="9332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39973" indent="-229332" defTabSz="9332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98636" indent="-229332" defTabSz="9332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9108" algn="l"/>
                <a:tab pos="899808" algn="l"/>
                <a:tab pos="1350508" algn="l"/>
                <a:tab pos="1801208" algn="l"/>
                <a:tab pos="2251908" algn="l"/>
                <a:tab pos="2702609" algn="l"/>
                <a:tab pos="3153308" algn="l"/>
                <a:tab pos="3604009" algn="l"/>
                <a:tab pos="4054709" algn="l"/>
                <a:tab pos="4505409" algn="l"/>
                <a:tab pos="4956109" algn="l"/>
                <a:tab pos="5406810" algn="l"/>
                <a:tab pos="5857509" algn="l"/>
                <a:tab pos="6308210" algn="l"/>
                <a:tab pos="6758910" algn="l"/>
                <a:tab pos="7209610" algn="l"/>
                <a:tab pos="7660310" algn="l"/>
                <a:tab pos="8111010" algn="l"/>
                <a:tab pos="8561710" algn="l"/>
                <a:tab pos="901241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17482BB-EAF8-4788-A6D8-26E82A79AF16}" type="slidenum">
              <a:rPr lang="ru-RU" altLang="ru-RU">
                <a:solidFill>
                  <a:schemeClr val="tx1"/>
                </a:solidFill>
                <a:latin typeface="Arial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ru-RU" altLang="ru-RU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6613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ea typeface="ＭＳ Ｐゴシック" pitchFamily="34" charset="-128"/>
            </a:endParaRPr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D7217DE2-D82E-4ACF-9F24-7C8729B65D73}" type="slidenum">
              <a:rPr lang="ru-RU" altLang="ru-RU" sz="1200"/>
              <a:pPr/>
              <a:t>9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1042101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3E1031-FC3D-438F-BC83-C79213BC6B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1805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D8C52B-802A-4532-84C3-5B23A783265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6346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7084" y="128588"/>
            <a:ext cx="2741083" cy="5994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1" y="128588"/>
            <a:ext cx="8024284" cy="5994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86B5E2-4B5A-48A2-9C4F-82CDE3B98D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3483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1843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609561" y="273352"/>
            <a:ext cx="10972120" cy="1144682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609561" y="1604515"/>
            <a:ext cx="10972120" cy="4525821"/>
          </a:xfrm>
        </p:spPr>
        <p:txBody>
          <a:bodyPr/>
          <a:lstStyle>
            <a:lvl1pPr>
              <a:spcAft>
                <a:spcPts val="1286"/>
              </a:spcAft>
              <a:defRPr sz="2903" kern="1200">
                <a:latin typeface="Arial" pitchFamily="18"/>
                <a:cs typeface="Mangal" pitchFamily="2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67367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12789-73CE-4BFF-9EC8-FED273D0EFE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8508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9DD8DE-3360-42E6-AD11-74D11B212F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8613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1" y="1600200"/>
            <a:ext cx="5382684" cy="45227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5484" y="1600200"/>
            <a:ext cx="5382683" cy="45227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D8CE5F-9648-49F6-8CDD-64BAD8C981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8779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867186-6B0F-49FD-8907-6DC57C5ABD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16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43129B-4677-4800-9418-829B6DAE12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0437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D9178A-F63E-493C-8690-7E8200F0962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26834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B980E-8E71-4186-A5F9-A60D56F1E7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3648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25CEAD-7BDA-4854-8771-38B50BD782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8651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128588"/>
            <a:ext cx="10968567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0200"/>
            <a:ext cx="10968567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структуры щелкните мышью</a:t>
            </a:r>
          </a:p>
          <a:p>
            <a:pPr lvl="1"/>
            <a:r>
              <a:rPr lang="en-GB" altLang="ru-RU"/>
              <a:t>Второй уровень структуры</a:t>
            </a:r>
          </a:p>
          <a:p>
            <a:pPr lvl="2"/>
            <a:r>
              <a:rPr lang="en-GB" altLang="ru-RU"/>
              <a:t>Третий уровень структуры</a:t>
            </a:r>
          </a:p>
          <a:p>
            <a:pPr lvl="3"/>
            <a:r>
              <a:rPr lang="en-GB" altLang="ru-RU"/>
              <a:t>Четвёртый уровень структуры</a:t>
            </a:r>
          </a:p>
          <a:p>
            <a:pPr lvl="4"/>
            <a:r>
              <a:rPr lang="en-GB" altLang="ru-RU"/>
              <a:t>Пятый уровень структуры</a:t>
            </a:r>
          </a:p>
          <a:p>
            <a:pPr lvl="4"/>
            <a:r>
              <a:rPr lang="en-GB" altLang="ru-RU"/>
              <a:t>Шестой уровень структуры</a:t>
            </a:r>
          </a:p>
          <a:p>
            <a:pPr lvl="4"/>
            <a:r>
              <a:rPr lang="en-GB" altLang="ru-RU"/>
              <a:t>Седьмой уровень структуры</a:t>
            </a:r>
          </a:p>
          <a:p>
            <a:pPr lvl="4"/>
            <a:r>
              <a:rPr lang="en-GB" altLang="ru-RU"/>
              <a:t>Восьмой уровень структуры</a:t>
            </a:r>
          </a:p>
          <a:p>
            <a:pPr lvl="4"/>
            <a:r>
              <a:rPr lang="en-GB" altLang="ru-RU"/>
              <a:t>Девятый уровень структуры</a:t>
            </a:r>
          </a:p>
        </p:txBody>
      </p:sp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9395885" y="6580189"/>
            <a:ext cx="284056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cs typeface="Arial" pitchFamily="34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fld id="{8EEBB3EE-1670-4A0B-9A32-E581E89851C0}" type="slidenum">
              <a:rPr lang="ru-RU" altLang="ru-RU" sz="2400" smtClean="0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z="2400"/>
          </a:p>
        </p:txBody>
      </p:sp>
    </p:spTree>
    <p:extLst>
      <p:ext uri="{BB962C8B-B14F-4D97-AF65-F5344CB8AC3E}">
        <p14:creationId xmlns:p14="http://schemas.microsoft.com/office/powerpoint/2010/main" val="1251439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kern="1200">
          <a:solidFill>
            <a:srgbClr val="333399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kern="1200">
          <a:solidFill>
            <a:srgbClr val="33339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kern="1200">
          <a:solidFill>
            <a:srgbClr val="333399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kern="1200">
          <a:solidFill>
            <a:srgbClr val="333399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kern="1200">
          <a:solidFill>
            <a:srgbClr val="333399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kern="1200">
          <a:solidFill>
            <a:srgbClr val="33339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079"/>
          <p:cNvSpPr>
            <a:spLocks noChangeArrowheads="1"/>
          </p:cNvSpPr>
          <p:nvPr/>
        </p:nvSpPr>
        <p:spPr bwMode="auto">
          <a:xfrm>
            <a:off x="1524000" y="3026229"/>
            <a:ext cx="9144000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39725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defTabSz="449263" eaLnBrk="0" fontAlgn="base" hangingPunct="0">
              <a:spcBef>
                <a:spcPts val="1000"/>
              </a:spcBef>
              <a:spcAft>
                <a:spcPct val="0"/>
              </a:spcAft>
              <a:buClrTx/>
            </a:pPr>
            <a:r>
              <a:rPr lang="ru-RU" alt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ПРАВОПРИМЕНИТЕЛЬНАЯ ПРАКТИКА</a:t>
            </a:r>
          </a:p>
          <a:p>
            <a:pPr algn="ctr" defTabSz="449263" eaLnBrk="0" fontAlgn="base" hangingPunct="0">
              <a:spcBef>
                <a:spcPts val="1000"/>
              </a:spcBef>
              <a:spcAft>
                <a:spcPct val="0"/>
              </a:spcAft>
              <a:buClrTx/>
            </a:pPr>
            <a:r>
              <a:rPr lang="ru-RU" alt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МОСКОВСКОГО УФАС РОССИИ</a:t>
            </a:r>
          </a:p>
          <a:p>
            <a:pPr algn="ctr" defTabSz="449263" eaLnBrk="0" fontAlgn="base" hangingPunct="0">
              <a:spcBef>
                <a:spcPts val="1000"/>
              </a:spcBef>
              <a:spcAft>
                <a:spcPct val="0"/>
              </a:spcAft>
              <a:buClrTx/>
            </a:pPr>
            <a:r>
              <a:rPr lang="ru-RU" alt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(по итогам </a:t>
            </a:r>
            <a:r>
              <a:rPr lang="en-US" alt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ru-RU" alt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полугодия </a:t>
            </a:r>
            <a:r>
              <a:rPr lang="ru-RU" alt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2018 года)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1152" y="5491270"/>
            <a:ext cx="2329824" cy="838737"/>
          </a:xfrm>
          <a:prstGeom prst="rect">
            <a:avLst/>
          </a:prstGeom>
        </p:spPr>
      </p:pic>
      <p:sp>
        <p:nvSpPr>
          <p:cNvPr id="6" name="Rectangle 26">
            <a:extLst>
              <a:ext uri="{FF2B5EF4-FFF2-40B4-BE49-F238E27FC236}">
                <a16:creationId xmlns="" xmlns:a16="http://schemas.microsoft.com/office/drawing/2014/main" id="{127430E9-E027-4070-968D-9ECE38F6A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8432" y="1175204"/>
            <a:ext cx="5545138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dirty="0">
                <a:solidFill>
                  <a:schemeClr val="tx1"/>
                </a:solidFill>
                <a:latin typeface="Trebuchet MS" panose="020B0603020202020204" pitchFamily="34" charset="0"/>
                <a:cs typeface="Tahoma" panose="020B0604030504040204" pitchFamily="34" charset="0"/>
              </a:rPr>
              <a:t>Московское УФАС России</a:t>
            </a:r>
            <a:endParaRPr lang="en-US" altLang="ru-RU" sz="2800" dirty="0">
              <a:solidFill>
                <a:schemeClr val="tx1"/>
              </a:solidFill>
              <a:latin typeface="Trebuchet MS" panose="020B0603020202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104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625863DD-1AE9-4001-A156-57C2C6F3C52A}"/>
              </a:ext>
            </a:extLst>
          </p:cNvPr>
          <p:cNvSpPr/>
          <p:nvPr/>
        </p:nvSpPr>
        <p:spPr>
          <a:xfrm flipV="1">
            <a:off x="472153" y="1047726"/>
            <a:ext cx="11332029" cy="668872"/>
          </a:xfrm>
          <a:prstGeom prst="rect">
            <a:avLst/>
          </a:prstGeom>
          <a:solidFill>
            <a:srgbClr val="6CBA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51E8D413-E3BF-4524-86DA-853E49AA14CE}"/>
              </a:ext>
            </a:extLst>
          </p:cNvPr>
          <p:cNvSpPr/>
          <p:nvPr/>
        </p:nvSpPr>
        <p:spPr>
          <a:xfrm>
            <a:off x="1167259" y="1208305"/>
            <a:ext cx="100554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НАИБОЛЕЕ ЧАСТЫЕ НАРУШЕНИЯ, ВЫЯВЛЕННЫЕ ПО РЕЗУЛЬТАТАМ </a:t>
            </a:r>
            <a:r>
              <a:rPr lang="ru-RU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ПРОВЕРОК ГОСЗАКУПОК</a:t>
            </a:r>
            <a:endParaRPr lang="ru-RU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="" xmlns:a16="http://schemas.microsoft.com/office/drawing/2014/main" id="{1095E9FB-0314-4B66-8858-9251A981ED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5658547"/>
              </p:ext>
            </p:extLst>
          </p:nvPr>
        </p:nvGraphicFramePr>
        <p:xfrm>
          <a:off x="2821208" y="759585"/>
          <a:ext cx="8715019" cy="4780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0DE05C3-7896-41EE-80BC-D24E08E76318}"/>
              </a:ext>
            </a:extLst>
          </p:cNvPr>
          <p:cNvSpPr txBox="1"/>
          <p:nvPr/>
        </p:nvSpPr>
        <p:spPr>
          <a:xfrm>
            <a:off x="11649075" y="6583956"/>
            <a:ext cx="5429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10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BA7AAE06-A114-4EEF-9866-ADA2E3CA2853}"/>
              </a:ext>
            </a:extLst>
          </p:cNvPr>
          <p:cNvSpPr/>
          <p:nvPr/>
        </p:nvSpPr>
        <p:spPr bwMode="auto">
          <a:xfrm>
            <a:off x="4138795" y="3082549"/>
            <a:ext cx="984250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325 </a:t>
            </a:r>
            <a:endParaRPr kumimoji="0" lang="ru-RU" sz="1800" i="0" u="none" strike="noStrike" cap="none" normalizeH="0" baseline="0" dirty="0">
              <a:ln>
                <a:noFill/>
              </a:ln>
              <a:effectLst/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AA530687-E0D2-454B-9B50-6BA23EDAC67A}"/>
              </a:ext>
            </a:extLst>
          </p:cNvPr>
          <p:cNvSpPr/>
          <p:nvPr/>
        </p:nvSpPr>
        <p:spPr bwMode="auto">
          <a:xfrm>
            <a:off x="5373476" y="3349703"/>
            <a:ext cx="792088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245</a:t>
            </a:r>
            <a:endParaRPr kumimoji="0" lang="ru-RU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54C79FA9-2BAD-48EB-A64E-D8F6826EADF7}"/>
              </a:ext>
            </a:extLst>
          </p:cNvPr>
          <p:cNvSpPr/>
          <p:nvPr/>
        </p:nvSpPr>
        <p:spPr bwMode="auto">
          <a:xfrm>
            <a:off x="8391546" y="2455109"/>
            <a:ext cx="984250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519</a:t>
            </a:r>
            <a:endParaRPr kumimoji="0" lang="ru-RU" sz="1800" i="0" u="none" strike="noStrike" cap="none" normalizeH="0" baseline="0" dirty="0">
              <a:ln>
                <a:noFill/>
              </a:ln>
              <a:effectLst/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97733C64-B43F-4EA6-BDC1-287908D73C92}"/>
              </a:ext>
            </a:extLst>
          </p:cNvPr>
          <p:cNvSpPr/>
          <p:nvPr/>
        </p:nvSpPr>
        <p:spPr bwMode="auto">
          <a:xfrm>
            <a:off x="9644017" y="3434033"/>
            <a:ext cx="792088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250</a:t>
            </a:r>
            <a:endParaRPr kumimoji="0" lang="ru-RU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08B14AD1-CEAF-49E9-9FDD-8E96C9E40ECD}"/>
              </a:ext>
            </a:extLst>
          </p:cNvPr>
          <p:cNvSpPr txBox="1"/>
          <p:nvPr/>
        </p:nvSpPr>
        <p:spPr>
          <a:xfrm>
            <a:off x="3773669" y="1884209"/>
            <a:ext cx="24212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ru-RU" sz="14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полугодие </a:t>
            </a:r>
            <a:r>
              <a:rPr lang="ru-RU" sz="1400" b="1" dirty="0">
                <a:solidFill>
                  <a:schemeClr val="tx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2017 года </a:t>
            </a:r>
          </a:p>
        </p:txBody>
      </p:sp>
      <p:sp>
        <p:nvSpPr>
          <p:cNvPr id="16" name="CustomShape 6">
            <a:extLst>
              <a:ext uri="{FF2B5EF4-FFF2-40B4-BE49-F238E27FC236}">
                <a16:creationId xmlns="" xmlns:a16="http://schemas.microsoft.com/office/drawing/2014/main" id="{29439096-FDFB-4B5B-BC3A-EEA051E29C4C}"/>
              </a:ext>
            </a:extLst>
          </p:cNvPr>
          <p:cNvSpPr/>
          <p:nvPr/>
        </p:nvSpPr>
        <p:spPr>
          <a:xfrm>
            <a:off x="846161" y="5660056"/>
            <a:ext cx="10958021" cy="396067"/>
          </a:xfrm>
          <a:prstGeom prst="rect">
            <a:avLst/>
          </a:prstGeom>
          <a:solidFill>
            <a:srgbClr val="D7D7D7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A812F5B7-BAA6-4E45-8CA5-66A20AFD099C}"/>
              </a:ext>
            </a:extLst>
          </p:cNvPr>
          <p:cNvSpPr txBox="1"/>
          <p:nvPr/>
        </p:nvSpPr>
        <p:spPr>
          <a:xfrm>
            <a:off x="8165147" y="1884209"/>
            <a:ext cx="24212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ru-RU" sz="14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полугодие </a:t>
            </a:r>
            <a:r>
              <a:rPr lang="ru-RU" sz="1400" b="1" dirty="0">
                <a:solidFill>
                  <a:schemeClr val="tx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2018 года </a:t>
            </a:r>
          </a:p>
        </p:txBody>
      </p:sp>
      <p:sp>
        <p:nvSpPr>
          <p:cNvPr id="12" name="CustomShape 8"/>
          <p:cNvSpPr/>
          <p:nvPr/>
        </p:nvSpPr>
        <p:spPr>
          <a:xfrm>
            <a:off x="729637" y="4877887"/>
            <a:ext cx="1711617" cy="1617807"/>
          </a:xfrm>
          <a:prstGeom prst="ellipse">
            <a:avLst/>
          </a:prstGeom>
          <a:solidFill>
            <a:schemeClr val="bg1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sp>
      <p:sp>
        <p:nvSpPr>
          <p:cNvPr id="15" name="CustomShape 9"/>
          <p:cNvSpPr/>
          <p:nvPr/>
        </p:nvSpPr>
        <p:spPr>
          <a:xfrm>
            <a:off x="687425" y="4980432"/>
            <a:ext cx="179604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6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Общее </a:t>
            </a:r>
            <a:r>
              <a:rPr lang="ru-RU" sz="160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количество </a:t>
            </a:r>
            <a:r>
              <a:rPr lang="ru-RU" sz="160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внеплановых </a:t>
            </a:r>
            <a:r>
              <a:rPr lang="ru-RU" sz="16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проверок </a:t>
            </a:r>
            <a:r>
              <a:rPr lang="ru-RU" sz="1600" dirty="0" err="1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госзакупок</a:t>
            </a:r>
            <a:endParaRPr lang="ru-RU" sz="1600" dirty="0" smtClean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61C5BDEC-C69B-45B4-8280-8D08DC51A8CF}"/>
              </a:ext>
            </a:extLst>
          </p:cNvPr>
          <p:cNvSpPr/>
          <p:nvPr/>
        </p:nvSpPr>
        <p:spPr>
          <a:xfrm>
            <a:off x="4835552" y="5686791"/>
            <a:ext cx="6288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860</a:t>
            </a:r>
            <a:endParaRPr lang="ru-RU" dirty="0">
              <a:latin typeface="Trebuchet MS" panose="020B060302020202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61C5BDEC-C69B-45B4-8280-8D08DC51A8CF}"/>
              </a:ext>
            </a:extLst>
          </p:cNvPr>
          <p:cNvSpPr/>
          <p:nvPr/>
        </p:nvSpPr>
        <p:spPr>
          <a:xfrm>
            <a:off x="9206780" y="5687556"/>
            <a:ext cx="6288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789</a:t>
            </a:r>
            <a:endParaRPr lang="ru-RU" dirty="0">
              <a:latin typeface="Trebuchet MS" panose="020B0603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 bwMode="auto">
          <a:xfrm>
            <a:off x="3145536" y="4779264"/>
            <a:ext cx="794918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549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C709C08E-4B1F-41CF-BDAE-76DC82072D27}"/>
              </a:ext>
            </a:extLst>
          </p:cNvPr>
          <p:cNvSpPr/>
          <p:nvPr/>
        </p:nvSpPr>
        <p:spPr>
          <a:xfrm flipV="1">
            <a:off x="472153" y="1047726"/>
            <a:ext cx="11332029" cy="668872"/>
          </a:xfrm>
          <a:prstGeom prst="rect">
            <a:avLst/>
          </a:prstGeom>
          <a:solidFill>
            <a:srgbClr val="6CBA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904000C2-58A5-44D6-8842-E1189FE2C24C}"/>
              </a:ext>
            </a:extLst>
          </p:cNvPr>
          <p:cNvSpPr/>
          <p:nvPr/>
        </p:nvSpPr>
        <p:spPr>
          <a:xfrm>
            <a:off x="1479550" y="1197496"/>
            <a:ext cx="9232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ОСУЩЕСТВЛЕНИЕ ЗАКАЗЧИКАМИ ЗАКУПОК У ЕДИНСТВЕННОГО ПОСТАВЩИКА</a:t>
            </a:r>
          </a:p>
        </p:txBody>
      </p:sp>
      <p:graphicFrame>
        <p:nvGraphicFramePr>
          <p:cNvPr id="13" name="Диаграмма 12">
            <a:extLst>
              <a:ext uri="{FF2B5EF4-FFF2-40B4-BE49-F238E27FC236}">
                <a16:creationId xmlns="" xmlns:a16="http://schemas.microsoft.com/office/drawing/2014/main" id="{106A1A68-A2DF-4D3A-AB56-478FF2ADB9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4578773"/>
              </p:ext>
            </p:extLst>
          </p:nvPr>
        </p:nvGraphicFramePr>
        <p:xfrm>
          <a:off x="165101" y="2315181"/>
          <a:ext cx="8379566" cy="3830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FB889128-B062-4550-8F47-4538F900DBC5}"/>
              </a:ext>
            </a:extLst>
          </p:cNvPr>
          <p:cNvSpPr/>
          <p:nvPr/>
        </p:nvSpPr>
        <p:spPr bwMode="auto">
          <a:xfrm>
            <a:off x="1455006" y="2344798"/>
            <a:ext cx="984250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lang="ru-RU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698</a:t>
            </a:r>
            <a:r>
              <a:rPr kumimoji="0" lang="ru-RU" sz="1800" i="0" u="none" strike="noStrike" cap="none" normalizeH="0" baseline="0" dirty="0" smtClean="0">
                <a:ln>
                  <a:noFill/>
                </a:ln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kumimoji="0" lang="ru-RU" sz="1800" i="0" u="none" strike="noStrike" cap="none" normalizeH="0" baseline="0" dirty="0">
              <a:ln>
                <a:noFill/>
              </a:ln>
              <a:effectLst/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BA5DD9FA-A203-4C4B-8D36-48537F306A9C}"/>
              </a:ext>
            </a:extLst>
          </p:cNvPr>
          <p:cNvSpPr/>
          <p:nvPr/>
        </p:nvSpPr>
        <p:spPr bwMode="auto">
          <a:xfrm>
            <a:off x="2601170" y="2018260"/>
            <a:ext cx="792088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836</a:t>
            </a:r>
            <a:endParaRPr kumimoji="0" lang="ru-RU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1732ED6A-6B88-4CC8-8820-1DB710B49BC3}"/>
              </a:ext>
            </a:extLst>
          </p:cNvPr>
          <p:cNvSpPr/>
          <p:nvPr/>
        </p:nvSpPr>
        <p:spPr bwMode="auto">
          <a:xfrm>
            <a:off x="5528084" y="3819690"/>
            <a:ext cx="792088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181</a:t>
            </a:r>
            <a:endParaRPr kumimoji="0" lang="ru-RU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8F513E3A-C7AD-4B26-9738-DE3037225667}"/>
              </a:ext>
            </a:extLst>
          </p:cNvPr>
          <p:cNvSpPr/>
          <p:nvPr/>
        </p:nvSpPr>
        <p:spPr bwMode="auto">
          <a:xfrm>
            <a:off x="6705325" y="3783053"/>
            <a:ext cx="792088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lang="ru-RU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224</a:t>
            </a:r>
            <a:endParaRPr kumimoji="0" lang="ru-RU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2AA7A65C-C5B2-4A27-B458-D4309D35A818}"/>
              </a:ext>
            </a:extLst>
          </p:cNvPr>
          <p:cNvSpPr/>
          <p:nvPr/>
        </p:nvSpPr>
        <p:spPr>
          <a:xfrm>
            <a:off x="8410247" y="2086286"/>
            <a:ext cx="3198266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Количество принятых решений об отказе в согласовании возможности заключения контракта с единственным поставщиком в процентном соотношении  увеличилось </a:t>
            </a:r>
            <a:r>
              <a:rPr lang="ru-RU" sz="2000" b="1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</a:t>
            </a:r>
            <a:r>
              <a:rPr lang="ru-RU" sz="2000" b="1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13% </a:t>
            </a:r>
            <a:r>
              <a:rPr lang="ru-RU" sz="2000" b="1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 </a:t>
            </a:r>
            <a:r>
              <a:rPr lang="ru-RU" sz="2000" b="1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18%</a:t>
            </a:r>
            <a:endParaRPr lang="ru-RU" sz="2000" b="1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5A148060-A129-46AD-A8BC-19A56F273A76}"/>
              </a:ext>
            </a:extLst>
          </p:cNvPr>
          <p:cNvSpPr/>
          <p:nvPr/>
        </p:nvSpPr>
        <p:spPr>
          <a:xfrm>
            <a:off x="8250435" y="4466866"/>
            <a:ext cx="355374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Процент выявляемых нарушений, допущенных Заказчиками при осуществлении закупок у единственного </a:t>
            </a:r>
            <a:r>
              <a:rPr lang="ru-RU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поставщика,  по результатам рассмотрения уведомлений, уменьшился</a:t>
            </a:r>
            <a:r>
              <a:rPr 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0CD34C34-32FF-4CB4-B79D-BF8B21FE946B}"/>
              </a:ext>
            </a:extLst>
          </p:cNvPr>
          <p:cNvSpPr txBox="1"/>
          <p:nvPr/>
        </p:nvSpPr>
        <p:spPr>
          <a:xfrm>
            <a:off x="1131270" y="2634313"/>
            <a:ext cx="1213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>
                <a:latin typeface="Trebuchet MS" panose="020B0603020202020204" pitchFamily="34" charset="0"/>
              </a:rPr>
              <a:t>и</a:t>
            </a:r>
            <a:r>
              <a:rPr lang="ru-RU" sz="1200" dirty="0" smtClean="0">
                <a:latin typeface="Trebuchet MS" panose="020B0603020202020204" pitchFamily="34" charset="0"/>
              </a:rPr>
              <a:t>з них 73 с</a:t>
            </a:r>
            <a:endParaRPr lang="ru-RU" sz="1200" dirty="0">
              <a:latin typeface="Trebuchet MS" panose="020B0603020202020204" pitchFamily="34" charset="0"/>
            </a:endParaRPr>
          </a:p>
          <a:p>
            <a:pPr algn="ctr"/>
            <a:r>
              <a:rPr lang="ru-RU" sz="1200" dirty="0">
                <a:latin typeface="Trebuchet MS" panose="020B0603020202020204" pitchFamily="34" charset="0"/>
              </a:rPr>
              <a:t> нарушениями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338E398D-9342-478C-A7D9-417640B636FF}"/>
              </a:ext>
            </a:extLst>
          </p:cNvPr>
          <p:cNvSpPr txBox="1"/>
          <p:nvPr/>
        </p:nvSpPr>
        <p:spPr>
          <a:xfrm>
            <a:off x="2250616" y="2288718"/>
            <a:ext cx="1213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>
                <a:latin typeface="Trebuchet MS" panose="020B0603020202020204" pitchFamily="34" charset="0"/>
              </a:rPr>
              <a:t>и</a:t>
            </a:r>
            <a:r>
              <a:rPr lang="ru-RU" sz="1200" dirty="0" smtClean="0">
                <a:latin typeface="Trebuchet MS" panose="020B0603020202020204" pitchFamily="34" charset="0"/>
              </a:rPr>
              <a:t>з них 70 с</a:t>
            </a:r>
            <a:endParaRPr lang="ru-RU" sz="1200" dirty="0">
              <a:latin typeface="Trebuchet MS" panose="020B0603020202020204" pitchFamily="34" charset="0"/>
            </a:endParaRPr>
          </a:p>
          <a:p>
            <a:pPr algn="ctr"/>
            <a:r>
              <a:rPr lang="ru-RU" sz="1200" dirty="0">
                <a:latin typeface="Trebuchet MS" panose="020B0603020202020204" pitchFamily="34" charset="0"/>
              </a:rPr>
              <a:t> нарушениями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E0749C2C-430B-4D36-B4BA-C55AE69D4948}"/>
              </a:ext>
            </a:extLst>
          </p:cNvPr>
          <p:cNvSpPr txBox="1"/>
          <p:nvPr/>
        </p:nvSpPr>
        <p:spPr>
          <a:xfrm>
            <a:off x="5150732" y="4115712"/>
            <a:ext cx="1334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rebuchet MS" panose="020B0603020202020204" pitchFamily="34" charset="0"/>
              </a:rPr>
              <a:t>и</a:t>
            </a:r>
            <a:r>
              <a:rPr lang="ru-RU" sz="1200" dirty="0" smtClean="0">
                <a:latin typeface="Trebuchet MS" panose="020B0603020202020204" pitchFamily="34" charset="0"/>
              </a:rPr>
              <a:t>з них 158 согласовано</a:t>
            </a:r>
            <a:endParaRPr lang="ru-RU" sz="1200" dirty="0">
              <a:latin typeface="Trebuchet MS" panose="020B0603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0D578DAE-56BE-41A0-AB86-D6681AE0D6AB}"/>
              </a:ext>
            </a:extLst>
          </p:cNvPr>
          <p:cNvSpPr txBox="1"/>
          <p:nvPr/>
        </p:nvSpPr>
        <p:spPr>
          <a:xfrm>
            <a:off x="6327973" y="4020906"/>
            <a:ext cx="1334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rebuchet MS" panose="020B0603020202020204" pitchFamily="34" charset="0"/>
              </a:rPr>
              <a:t>и</a:t>
            </a:r>
            <a:r>
              <a:rPr lang="ru-RU" sz="1200" dirty="0" smtClean="0">
                <a:latin typeface="Trebuchet MS" panose="020B0603020202020204" pitchFamily="34" charset="0"/>
              </a:rPr>
              <a:t>з них 184 согласовано</a:t>
            </a:r>
            <a:endParaRPr lang="ru-RU" sz="1200" dirty="0">
              <a:latin typeface="Trebuchet MS" panose="020B0603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4D7A21FF-EE0E-44ED-99EB-67CD2510E80E}"/>
              </a:ext>
            </a:extLst>
          </p:cNvPr>
          <p:cNvSpPr txBox="1"/>
          <p:nvPr/>
        </p:nvSpPr>
        <p:spPr>
          <a:xfrm>
            <a:off x="11649075" y="6595646"/>
            <a:ext cx="5429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11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0126" y="5338870"/>
            <a:ext cx="2329824" cy="838737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D63A967-1D18-4A5E-B11F-072FFAFF3B3D}"/>
              </a:ext>
            </a:extLst>
          </p:cNvPr>
          <p:cNvSpPr/>
          <p:nvPr/>
        </p:nvSpPr>
        <p:spPr>
          <a:xfrm>
            <a:off x="1029680" y="3136612"/>
            <a:ext cx="101326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000"/>
              </a:spcBef>
              <a:buClrTx/>
              <a:buFontTx/>
              <a:buNone/>
            </a:pPr>
            <a:r>
              <a:rPr lang="ru-RU" altLang="ru-RU" sz="32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АНТИМОНОПОЛЬНЫЙ</a:t>
            </a:r>
            <a:r>
              <a:rPr lang="ru-RU" altLang="ru-R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КОНТРОЛЬ ТОРГОВ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893450DE-409F-4AE9-8E2D-2AABD716EAC9}"/>
              </a:ext>
            </a:extLst>
          </p:cNvPr>
          <p:cNvSpPr/>
          <p:nvPr/>
        </p:nvSpPr>
        <p:spPr>
          <a:xfrm flipV="1">
            <a:off x="442799" y="3810000"/>
            <a:ext cx="11194030" cy="55516"/>
          </a:xfrm>
          <a:prstGeom prst="rect">
            <a:avLst/>
          </a:prstGeom>
          <a:solidFill>
            <a:srgbClr val="17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3D3B873-E2A4-4A4A-8F50-80F6A21E0CC7}"/>
              </a:ext>
            </a:extLst>
          </p:cNvPr>
          <p:cNvSpPr txBox="1"/>
          <p:nvPr/>
        </p:nvSpPr>
        <p:spPr>
          <a:xfrm>
            <a:off x="11649075" y="6595646"/>
            <a:ext cx="5429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12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709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427E95C-5D9F-4DB6-85D4-290C1870CEF3}"/>
              </a:ext>
            </a:extLst>
          </p:cNvPr>
          <p:cNvSpPr/>
          <p:nvPr/>
        </p:nvSpPr>
        <p:spPr>
          <a:xfrm flipV="1">
            <a:off x="429985" y="1047726"/>
            <a:ext cx="11332029" cy="668872"/>
          </a:xfrm>
          <a:prstGeom prst="rect">
            <a:avLst/>
          </a:prstGeom>
          <a:solidFill>
            <a:srgbClr val="6CBA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="" xmlns:a16="http://schemas.microsoft.com/office/drawing/2014/main" id="{1CF015F6-4052-461F-AC9D-C8C28DD16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2580" y="810662"/>
            <a:ext cx="981493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РАССМОТРЕНИЕ ЖАЛОБ НА ДЕЙСТВИЯ (БЕЗДЕЙСТВИЯ) ЗАКАЗЧИКО</a:t>
            </a:r>
            <a:r>
              <a:rPr lang="ru-RU" altLang="ru-RU" sz="1800" dirty="0">
                <a:solidFill>
                  <a:schemeClr val="tx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</a:t>
            </a:r>
            <a:r>
              <a:rPr lang="ru-RU" altLang="ru-RU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ОРГАНИЗАТОРОВ ТОРГОВ В ПОРЯДКЕ СТАТЬИ 18.1 ЗАКОНА О ЗАЩИТЕ КОНКУРЕНЦИИ </a:t>
            </a:r>
            <a:endParaRPr lang="ru-RU" altLang="ru-RU" sz="1800" dirty="0">
              <a:solidFill>
                <a:schemeClr val="tx1"/>
              </a:solidFill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297066789"/>
              </p:ext>
            </p:extLst>
          </p:nvPr>
        </p:nvGraphicFramePr>
        <p:xfrm>
          <a:off x="3616380" y="2103233"/>
          <a:ext cx="8516161" cy="4492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A3D3B873-E2A4-4A4A-8F50-80F6A21E0CC7}"/>
              </a:ext>
            </a:extLst>
          </p:cNvPr>
          <p:cNvSpPr txBox="1"/>
          <p:nvPr/>
        </p:nvSpPr>
        <p:spPr>
          <a:xfrm>
            <a:off x="11649075" y="6595646"/>
            <a:ext cx="5429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1</a:t>
            </a:r>
            <a:r>
              <a:rPr lang="ru-RU" sz="1600" dirty="0" smtClean="0">
                <a:solidFill>
                  <a:schemeClr val="bg1"/>
                </a:solidFill>
              </a:rPr>
              <a:t>3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0" name="CustomShape 6">
            <a:extLst>
              <a:ext uri="{FF2B5EF4-FFF2-40B4-BE49-F238E27FC236}">
                <a16:creationId xmlns="" xmlns:a16="http://schemas.microsoft.com/office/drawing/2014/main" id="{29439096-FDFB-4B5B-BC3A-EEA051E29C4C}"/>
              </a:ext>
            </a:extLst>
          </p:cNvPr>
          <p:cNvSpPr/>
          <p:nvPr/>
        </p:nvSpPr>
        <p:spPr>
          <a:xfrm>
            <a:off x="429985" y="3722072"/>
            <a:ext cx="3254911" cy="396067"/>
          </a:xfrm>
          <a:prstGeom prst="rect">
            <a:avLst/>
          </a:prstGeom>
          <a:solidFill>
            <a:srgbClr val="D7D7D7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CustomShape 6">
            <a:extLst>
              <a:ext uri="{FF2B5EF4-FFF2-40B4-BE49-F238E27FC236}">
                <a16:creationId xmlns="" xmlns:a16="http://schemas.microsoft.com/office/drawing/2014/main" id="{29439096-FDFB-4B5B-BC3A-EEA051E29C4C}"/>
              </a:ext>
            </a:extLst>
          </p:cNvPr>
          <p:cNvSpPr/>
          <p:nvPr/>
        </p:nvSpPr>
        <p:spPr>
          <a:xfrm>
            <a:off x="429985" y="4493604"/>
            <a:ext cx="3254911" cy="396067"/>
          </a:xfrm>
          <a:prstGeom prst="rect">
            <a:avLst/>
          </a:prstGeom>
          <a:solidFill>
            <a:srgbClr val="D7D7D7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Прямоугольник 1"/>
          <p:cNvSpPr/>
          <p:nvPr/>
        </p:nvSpPr>
        <p:spPr>
          <a:xfrm>
            <a:off x="429985" y="2849394"/>
            <a:ext cx="2877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Общее количество </a:t>
            </a:r>
            <a:r>
              <a:rPr lang="ru-RU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рассмотренных </a:t>
            </a:r>
            <a:r>
              <a:rPr lang="ru-RU" b="1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жалоб</a:t>
            </a:r>
            <a:endParaRPr lang="ru-RU" b="1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24175" y="4534115"/>
            <a:ext cx="792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ru-RU" altLang="ru-RU" b="1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062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839088" y="3729653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1 407 </a:t>
            </a:r>
            <a:r>
              <a:rPr lang="en-US" altLang="ru-RU" b="1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38293" y="4501783"/>
            <a:ext cx="23535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ru-RU" altLang="ru-RU" sz="16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полугодие </a:t>
            </a:r>
            <a:r>
              <a:rPr lang="ru-RU" altLang="ru-RU" sz="16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2018 года </a:t>
            </a:r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29985" y="3738453"/>
            <a:ext cx="23535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ru-RU" altLang="ru-RU" sz="16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полугодие </a:t>
            </a:r>
            <a:r>
              <a:rPr lang="ru-RU" altLang="ru-RU" sz="16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2017 года</a:t>
            </a:r>
            <a:r>
              <a:rPr lang="ru-RU" altLang="ru-RU" sz="16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600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0B66756D-55CA-4F6A-9B94-B7D433444AD2}"/>
              </a:ext>
            </a:extLst>
          </p:cNvPr>
          <p:cNvSpPr/>
          <p:nvPr/>
        </p:nvSpPr>
        <p:spPr>
          <a:xfrm rot="5400000" flipV="1">
            <a:off x="1922018" y="4297606"/>
            <a:ext cx="1649481" cy="45719"/>
          </a:xfrm>
          <a:prstGeom prst="rect">
            <a:avLst/>
          </a:prstGeom>
          <a:solidFill>
            <a:srgbClr val="17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391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0126" y="5338870"/>
            <a:ext cx="2329824" cy="838737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D63A967-1D18-4A5E-B11F-072FFAFF3B3D}"/>
              </a:ext>
            </a:extLst>
          </p:cNvPr>
          <p:cNvSpPr/>
          <p:nvPr/>
        </p:nvSpPr>
        <p:spPr>
          <a:xfrm>
            <a:off x="1029680" y="3136612"/>
            <a:ext cx="101326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000"/>
              </a:spcBef>
              <a:buClrTx/>
              <a:buFontTx/>
              <a:buNone/>
            </a:pPr>
            <a:r>
              <a:rPr lang="ru-RU" altLang="ru-RU" sz="3200" dirty="0">
                <a:solidFill>
                  <a:schemeClr val="tx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КОНТРОЛЬ </a:t>
            </a:r>
            <a:r>
              <a:rPr lang="ru-RU" altLang="ru-RU" sz="32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ОРГАНОВ ВЛАСТИ</a:t>
            </a:r>
            <a:endParaRPr lang="ru-RU" altLang="ru-RU" sz="3200" dirty="0">
              <a:solidFill>
                <a:schemeClr val="tx1"/>
              </a:solidFill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893450DE-409F-4AE9-8E2D-2AABD716EAC9}"/>
              </a:ext>
            </a:extLst>
          </p:cNvPr>
          <p:cNvSpPr/>
          <p:nvPr/>
        </p:nvSpPr>
        <p:spPr>
          <a:xfrm flipV="1">
            <a:off x="442799" y="3810000"/>
            <a:ext cx="11194030" cy="55516"/>
          </a:xfrm>
          <a:prstGeom prst="rect">
            <a:avLst/>
          </a:prstGeom>
          <a:solidFill>
            <a:srgbClr val="17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45EED03-CFFC-475D-82F1-A2125B2A0919}"/>
              </a:ext>
            </a:extLst>
          </p:cNvPr>
          <p:cNvSpPr txBox="1"/>
          <p:nvPr/>
        </p:nvSpPr>
        <p:spPr>
          <a:xfrm>
            <a:off x="11649075" y="6595646"/>
            <a:ext cx="5429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14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487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C4B6EE46-5A9F-4D43-84D7-8F6F53FD9B9A}"/>
              </a:ext>
            </a:extLst>
          </p:cNvPr>
          <p:cNvSpPr/>
          <p:nvPr/>
        </p:nvSpPr>
        <p:spPr>
          <a:xfrm flipV="1">
            <a:off x="429985" y="1047726"/>
            <a:ext cx="11332029" cy="668872"/>
          </a:xfrm>
          <a:prstGeom prst="rect">
            <a:avLst/>
          </a:prstGeom>
          <a:solidFill>
            <a:srgbClr val="6CBA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1023720" y="1099139"/>
            <a:ext cx="10668000" cy="5727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ru-RU" sz="2000" dirty="0">
                <a:latin typeface="Trebuchet MS" panose="020B0603020202020204" pitchFamily="34" charset="0"/>
                <a:ea typeface="MS PGothic"/>
              </a:rPr>
              <a:t>НАРУШЕНИЯ АНТИМОНОПОЛЬНОГО ЗАКОНОДАТЕЛЬСТВА ОРГАНАМИ ВЛАСТИ</a:t>
            </a:r>
            <a:endParaRPr lang="ru-RU" dirty="0">
              <a:latin typeface="Trebuchet MS" panose="020B060302020202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02039578-845A-41EB-99EF-FDBB3A21F247}"/>
              </a:ext>
            </a:extLst>
          </p:cNvPr>
          <p:cNvSpPr/>
          <p:nvPr/>
        </p:nvSpPr>
        <p:spPr>
          <a:xfrm>
            <a:off x="249722" y="2750053"/>
            <a:ext cx="4517484" cy="3609872"/>
          </a:xfrm>
          <a:prstGeom prst="rect">
            <a:avLst/>
          </a:prstGeom>
          <a:solidFill>
            <a:srgbClr val="D7D7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highlight>
                <a:srgbClr val="C0C0C0"/>
              </a:highlight>
              <a:latin typeface="Trebuchet MS" panose="020B0603020202020204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6C24D508-1EBF-49F0-B379-93C7B6C94089}"/>
              </a:ext>
            </a:extLst>
          </p:cNvPr>
          <p:cNvSpPr/>
          <p:nvPr/>
        </p:nvSpPr>
        <p:spPr>
          <a:xfrm>
            <a:off x="7231902" y="2772681"/>
            <a:ext cx="4694329" cy="36098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highlight>
                <a:srgbClr val="C0C0C0"/>
              </a:highlight>
              <a:latin typeface="Trebuchet MS" panose="020B0603020202020204" pitchFamily="34" charset="0"/>
            </a:endParaRPr>
          </a:p>
        </p:txBody>
      </p:sp>
      <p:sp>
        <p:nvSpPr>
          <p:cNvPr id="129" name="CustomShape 5"/>
          <p:cNvSpPr/>
          <p:nvPr/>
        </p:nvSpPr>
        <p:spPr>
          <a:xfrm>
            <a:off x="429985" y="1828983"/>
            <a:ext cx="11261735" cy="146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Рассмотрено заявлений</a:t>
            </a:r>
            <a:endParaRPr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 наличии в действиях органов власти признаков </a:t>
            </a:r>
            <a:endParaRPr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нарушения антимонопольного законодательства</a:t>
            </a:r>
            <a:endParaRPr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0000"/>
              </a:lnSpc>
            </a:pPr>
            <a:endParaRPr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0000"/>
              </a:lnSpc>
            </a:pPr>
            <a:endParaRPr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2" name="CustomShape 8"/>
          <p:cNvSpPr/>
          <p:nvPr/>
        </p:nvSpPr>
        <p:spPr>
          <a:xfrm>
            <a:off x="4841701" y="3126718"/>
            <a:ext cx="2312181" cy="2164921"/>
          </a:xfrm>
          <a:prstGeom prst="ellipse">
            <a:avLst/>
          </a:prstGeom>
          <a:solidFill>
            <a:schemeClr val="bg1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sp>
      <p:sp>
        <p:nvSpPr>
          <p:cNvPr id="133" name="CustomShape 9"/>
          <p:cNvSpPr/>
          <p:nvPr/>
        </p:nvSpPr>
        <p:spPr>
          <a:xfrm>
            <a:off x="4989893" y="3646714"/>
            <a:ext cx="2088948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Федеральный закон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«О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защите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конкуренции» </a:t>
            </a:r>
            <a:endParaRPr lang="en-US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26.07.2006</a:t>
            </a:r>
            <a:endParaRPr lang="en-US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 135-ФЗ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9B6CA9FD-4D3A-4861-94F3-9A454F0FDC98}"/>
              </a:ext>
            </a:extLst>
          </p:cNvPr>
          <p:cNvSpPr/>
          <p:nvPr/>
        </p:nvSpPr>
        <p:spPr>
          <a:xfrm>
            <a:off x="-411028" y="287521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полугодие </a:t>
            </a:r>
            <a:r>
              <a:rPr 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2017 года</a:t>
            </a:r>
          </a:p>
          <a:p>
            <a:pPr algn="ctr">
              <a:lnSpc>
                <a:spcPct val="100000"/>
              </a:lnSpc>
            </a:pPr>
            <a:r>
              <a:rPr lang="ru-RU" b="1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162</a:t>
            </a:r>
            <a:r>
              <a:rPr lang="ru-RU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заявления</a:t>
            </a:r>
          </a:p>
        </p:txBody>
      </p:sp>
      <p:sp>
        <p:nvSpPr>
          <p:cNvPr id="21" name="CustomShape 7">
            <a:extLst>
              <a:ext uri="{FF2B5EF4-FFF2-40B4-BE49-F238E27FC236}">
                <a16:creationId xmlns="" xmlns:a16="http://schemas.microsoft.com/office/drawing/2014/main" id="{419E91A0-B135-47EB-8CCA-945AAFD73691}"/>
              </a:ext>
            </a:extLst>
          </p:cNvPr>
          <p:cNvSpPr/>
          <p:nvPr/>
        </p:nvSpPr>
        <p:spPr>
          <a:xfrm>
            <a:off x="7313898" y="2874116"/>
            <a:ext cx="4571280" cy="669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alt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ru-RU" strike="noStrike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полугодие </a:t>
            </a:r>
            <a:r>
              <a:rPr lang="ru-RU" strike="noStrike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2018 года</a:t>
            </a:r>
            <a:endParaRPr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b="1" strike="noStrike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137</a:t>
            </a:r>
            <a:r>
              <a:rPr lang="ru-RU" strike="noStrike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trike="noStrike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заявлений</a:t>
            </a:r>
            <a:endParaRPr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41AF21F-105A-4289-AE4F-1914A039A2B1}"/>
              </a:ext>
            </a:extLst>
          </p:cNvPr>
          <p:cNvSpPr/>
          <p:nvPr/>
        </p:nvSpPr>
        <p:spPr>
          <a:xfrm>
            <a:off x="429985" y="3459970"/>
            <a:ext cx="4255225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указанный период: </a:t>
            </a:r>
          </a:p>
          <a:p>
            <a:pPr>
              <a:lnSpc>
                <a:spcPct val="100000"/>
              </a:lnSpc>
            </a:pPr>
            <a:endParaRPr lang="ru-RU" sz="1600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6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выдано </a:t>
            </a:r>
            <a:r>
              <a:rPr lang="ru-RU" b="1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ru-RU" b="1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предупреждения</a:t>
            </a:r>
            <a:r>
              <a:rPr lang="ru-RU" sz="16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ru-RU" sz="1600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6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принято </a:t>
            </a:r>
            <a:r>
              <a:rPr lang="ru-RU" b="1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решения </a:t>
            </a:r>
            <a:r>
              <a:rPr lang="ru-RU" sz="16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делам о нарушении антимонопольного законодательства, установивших факт нарушения антимонопольного законодательства;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6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выдано </a:t>
            </a:r>
            <a:r>
              <a:rPr lang="ru-RU" b="1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предписание </a:t>
            </a:r>
            <a:r>
              <a:rPr lang="ru-RU" sz="16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необходимости </a:t>
            </a:r>
            <a:r>
              <a:rPr lang="ru-RU" sz="16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прекращения нарушения </a:t>
            </a:r>
            <a:r>
              <a:rPr lang="ru-RU" sz="16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антимонопольного законодательства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72387456-EC98-4BA3-BAC9-7B94E90B1F92}"/>
              </a:ext>
            </a:extLst>
          </p:cNvPr>
          <p:cNvSpPr/>
          <p:nvPr/>
        </p:nvSpPr>
        <p:spPr>
          <a:xfrm>
            <a:off x="7313898" y="3429193"/>
            <a:ext cx="509581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указанный период: </a:t>
            </a:r>
          </a:p>
          <a:p>
            <a:pPr>
              <a:lnSpc>
                <a:spcPct val="100000"/>
              </a:lnSpc>
            </a:pPr>
            <a:endParaRPr lang="ru-RU" sz="1600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6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выдано </a:t>
            </a:r>
            <a:r>
              <a:rPr lang="ru-RU" b="1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предостережение</a:t>
            </a:r>
            <a:r>
              <a:rPr lang="ru-RU" sz="16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6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выдано </a:t>
            </a:r>
            <a:r>
              <a:rPr lang="ru-RU" b="1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ru-RU" b="1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предупреждения</a:t>
            </a:r>
            <a:r>
              <a:rPr lang="ru-RU" sz="16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6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принято </a:t>
            </a:r>
            <a:r>
              <a:rPr lang="ru-RU" b="1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</a:t>
            </a:r>
            <a:r>
              <a:rPr lang="ru-RU" b="1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решения </a:t>
            </a:r>
            <a:r>
              <a:rPr lang="ru-RU" sz="16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делам о нарушении антимонопольного законодательства, установивших факт нарушения</a:t>
            </a:r>
            <a:endParaRPr lang="en-US" sz="1600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</a:pPr>
            <a:r>
              <a:rPr lang="ru-RU" sz="16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антимонопольного законодательства;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6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выдано </a:t>
            </a:r>
            <a:r>
              <a:rPr lang="ru-RU" b="1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предписание </a:t>
            </a:r>
            <a:r>
              <a:rPr lang="ru-RU" sz="16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необходимости прекращения нарушения антимонопольного законодательства.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F8AEE89C-D111-4893-8988-1ECDF80C8B95}"/>
              </a:ext>
            </a:extLst>
          </p:cNvPr>
          <p:cNvSpPr txBox="1"/>
          <p:nvPr/>
        </p:nvSpPr>
        <p:spPr>
          <a:xfrm>
            <a:off x="11649075" y="6595646"/>
            <a:ext cx="5429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15</a:t>
            </a:r>
            <a:endParaRPr lang="ru-RU" sz="16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72722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7B7F18D5-C8D9-4747-AB5D-9A267121B99B}"/>
              </a:ext>
            </a:extLst>
          </p:cNvPr>
          <p:cNvSpPr/>
          <p:nvPr/>
        </p:nvSpPr>
        <p:spPr>
          <a:xfrm flipV="1">
            <a:off x="429985" y="1047726"/>
            <a:ext cx="11332029" cy="668872"/>
          </a:xfrm>
          <a:prstGeom prst="rect">
            <a:avLst/>
          </a:prstGeom>
          <a:solidFill>
            <a:srgbClr val="6CBA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0" name="TextShape 1"/>
          <p:cNvSpPr txBox="1"/>
          <p:nvPr/>
        </p:nvSpPr>
        <p:spPr>
          <a:xfrm>
            <a:off x="1222122" y="1103752"/>
            <a:ext cx="9747754" cy="5727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ru-RU" sz="20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ВИДЫ НАРУШЕНИЙ И СФЕРЫ ДЕЯТЕЛЬНОСТИ, В КОТОРЫХ ОНИ </a:t>
            </a:r>
            <a:r>
              <a:rPr lang="ru-RU" sz="20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СОВЕРШАЛИСЬ</a:t>
            </a:r>
          </a:p>
          <a:p>
            <a:pPr algn="ctr">
              <a:lnSpc>
                <a:spcPct val="100000"/>
              </a:lnSpc>
            </a:pPr>
            <a:r>
              <a:rPr lang="en-US" alt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alt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20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полугодие</a:t>
            </a:r>
            <a:r>
              <a:rPr lang="ru-RU" alt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2018 года</a:t>
            </a:r>
            <a:endParaRPr lang="ru-RU" sz="2000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1" name="TextShape 2"/>
          <p:cNvSpPr txBox="1"/>
          <p:nvPr/>
        </p:nvSpPr>
        <p:spPr>
          <a:xfrm>
            <a:off x="8576040" y="6628860"/>
            <a:ext cx="2130120" cy="45828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algn="r">
              <a:lnSpc>
                <a:spcPct val="100000"/>
              </a:lnSpc>
            </a:pPr>
            <a:endParaRPr dirty="0">
              <a:latin typeface="Trebuchet MS" panose="020B0603020202020204" pitchFamily="34" charset="0"/>
            </a:endParaRPr>
          </a:p>
        </p:txBody>
      </p:sp>
      <p:sp>
        <p:nvSpPr>
          <p:cNvPr id="15" name="CustomShape 6">
            <a:extLst>
              <a:ext uri="{FF2B5EF4-FFF2-40B4-BE49-F238E27FC236}">
                <a16:creationId xmlns="" xmlns:a16="http://schemas.microsoft.com/office/drawing/2014/main" id="{F7F9FB00-9836-465F-A769-5998A87DEC05}"/>
              </a:ext>
            </a:extLst>
          </p:cNvPr>
          <p:cNvSpPr/>
          <p:nvPr/>
        </p:nvSpPr>
        <p:spPr>
          <a:xfrm>
            <a:off x="429985" y="1879414"/>
            <a:ext cx="5208816" cy="4604390"/>
          </a:xfrm>
          <a:prstGeom prst="rect">
            <a:avLst/>
          </a:prstGeom>
          <a:solidFill>
            <a:srgbClr val="D7D7D7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" name="CustomShape 8">
            <a:extLst>
              <a:ext uri="{FF2B5EF4-FFF2-40B4-BE49-F238E27FC236}">
                <a16:creationId xmlns="" xmlns:a16="http://schemas.microsoft.com/office/drawing/2014/main" id="{4F27AF01-7D6E-4ACE-9985-32A074218C41}"/>
              </a:ext>
            </a:extLst>
          </p:cNvPr>
          <p:cNvSpPr/>
          <p:nvPr/>
        </p:nvSpPr>
        <p:spPr>
          <a:xfrm>
            <a:off x="7036692" y="2401058"/>
            <a:ext cx="5208816" cy="41989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ru-RU" sz="1600" strike="noStrike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жилищно-коммунальные услуги</a:t>
            </a:r>
          </a:p>
          <a:p>
            <a:pPr>
              <a:buFont typeface="Arial"/>
              <a:buChar char="•"/>
            </a:pPr>
            <a:endParaRPr sz="1600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strike="noStrike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рынок управления многоквартирными домами</a:t>
            </a:r>
          </a:p>
          <a:p>
            <a:pPr>
              <a:buFont typeface="Arial"/>
              <a:buChar char="•"/>
            </a:pPr>
            <a:endParaRPr sz="1600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strike="noStrike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рынок нестационарной розничной торговли</a:t>
            </a:r>
          </a:p>
          <a:p>
            <a:pPr>
              <a:buFont typeface="Arial"/>
              <a:buChar char="•"/>
            </a:pPr>
            <a:endParaRPr sz="1600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ru-RU" sz="16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фера оказания </a:t>
            </a:r>
            <a:r>
              <a:rPr lang="ru-RU" sz="1600" strike="noStrike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медицинских </a:t>
            </a:r>
            <a:r>
              <a:rPr lang="ru-RU" sz="1600" strike="noStrike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услуг</a:t>
            </a:r>
          </a:p>
          <a:p>
            <a:endParaRPr sz="1600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</a:t>
            </a:r>
            <a:r>
              <a:rPr lang="ru-RU" sz="16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ехническое обслуживание и ремонт внутриквартирного газового оборудования</a:t>
            </a:r>
            <a:endParaRPr lang="ru-RU" sz="1600" strike="noStrike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/>
              <a:buChar char="•"/>
            </a:pPr>
            <a:endParaRPr sz="1600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strike="noStrike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распоряжение </a:t>
            </a:r>
            <a:r>
              <a:rPr lang="ru-RU" sz="1600" strike="noStrike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государственным  и муниципальным имуществом</a:t>
            </a:r>
            <a:endParaRPr sz="1600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sz="1600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CustomShape 4">
            <a:extLst>
              <a:ext uri="{FF2B5EF4-FFF2-40B4-BE49-F238E27FC236}">
                <a16:creationId xmlns="" xmlns:a16="http://schemas.microsoft.com/office/drawing/2014/main" id="{D5E78A41-ADEC-46AC-8333-FAEE58D87641}"/>
              </a:ext>
            </a:extLst>
          </p:cNvPr>
          <p:cNvSpPr/>
          <p:nvPr/>
        </p:nvSpPr>
        <p:spPr>
          <a:xfrm>
            <a:off x="616664" y="2596320"/>
            <a:ext cx="4835458" cy="426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600" strike="noStrike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непроведение</a:t>
            </a:r>
            <a:r>
              <a:rPr lang="ru-RU" sz="16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Управами города Москвы конкурсов по отбору управляющих организаций многоквартирных домов и многофункциональных </a:t>
            </a:r>
            <a:r>
              <a:rPr lang="ru-RU" sz="16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комплексов</a:t>
            </a:r>
            <a:endParaRPr lang="ru-RU" sz="1600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</a:pPr>
            <a:endParaRPr lang="en-US" sz="1600" strike="noStrike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/>
              <a:buChar char="•"/>
            </a:pPr>
            <a:r>
              <a:rPr lang="ru-RU" sz="16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предоставление государственного имущества исполнительными органами государственной власти города Москвы хозяйствующим субъектам без проведения конкурентных </a:t>
            </a:r>
            <a:r>
              <a:rPr lang="ru-RU" sz="16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процедур</a:t>
            </a:r>
            <a:endParaRPr lang="ru-RU" sz="1600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1600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600" strike="noStrike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нарушение требований антимонопольного законодательства на торгах</a:t>
            </a:r>
            <a:endParaRPr sz="1600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</a:pPr>
            <a:endParaRPr sz="1600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</a:pPr>
            <a:endParaRPr sz="1600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</a:pPr>
            <a:endParaRPr sz="1600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CustomShape 5">
            <a:extLst>
              <a:ext uri="{FF2B5EF4-FFF2-40B4-BE49-F238E27FC236}">
                <a16:creationId xmlns="" xmlns:a16="http://schemas.microsoft.com/office/drawing/2014/main" id="{EC2F55DF-D163-4A9E-B7DF-3E6ED13E32B1}"/>
              </a:ext>
            </a:extLst>
          </p:cNvPr>
          <p:cNvSpPr/>
          <p:nvPr/>
        </p:nvSpPr>
        <p:spPr>
          <a:xfrm>
            <a:off x="1054573" y="1979824"/>
            <a:ext cx="3959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600" b="1" strike="noStrike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Основные виды нарушений:</a:t>
            </a:r>
            <a:endParaRPr sz="1600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84D0E0C4-5F8D-4930-9FB7-7A4D3530E1E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52" t="5119" r="45306" b="77143"/>
          <a:stretch/>
        </p:blipFill>
        <p:spPr>
          <a:xfrm>
            <a:off x="6487099" y="3780074"/>
            <a:ext cx="433201" cy="559161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76193976-95D1-4F87-9E52-8A9B6909AB4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498" y="4389495"/>
            <a:ext cx="403807" cy="40380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5DF368D3-21B0-4C4D-8BC4-27D203AB8B4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099" y="5074972"/>
            <a:ext cx="455465" cy="403807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548ADF23-918F-40B1-BFEE-D73E5D3A07C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5" t="14185" r="54281" b="56945"/>
          <a:stretch/>
        </p:blipFill>
        <p:spPr>
          <a:xfrm>
            <a:off x="6470931" y="2409527"/>
            <a:ext cx="440374" cy="418389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="" xmlns:a16="http://schemas.microsoft.com/office/drawing/2014/main" id="{FBCAB704-850F-4337-9B9E-E0C1FA0649E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799" y="2859266"/>
            <a:ext cx="498021" cy="498021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="" xmlns:a16="http://schemas.microsoft.com/office/drawing/2014/main" id="{A51F802A-89B4-4572-9C82-D0388BC92964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76" t="24446" r="20375" b="23810"/>
          <a:stretch/>
        </p:blipFill>
        <p:spPr>
          <a:xfrm>
            <a:off x="6519876" y="3398780"/>
            <a:ext cx="391429" cy="39875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D1376DA2-C73E-4CD9-9449-AB2F5F83A81D}"/>
              </a:ext>
            </a:extLst>
          </p:cNvPr>
          <p:cNvSpPr txBox="1"/>
          <p:nvPr/>
        </p:nvSpPr>
        <p:spPr>
          <a:xfrm>
            <a:off x="11649075" y="6574310"/>
            <a:ext cx="5429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16</a:t>
            </a:r>
            <a:endParaRPr lang="ru-RU" sz="16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9729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0126" y="5338870"/>
            <a:ext cx="2329824" cy="838737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D63A967-1D18-4A5E-B11F-072FFAFF3B3D}"/>
              </a:ext>
            </a:extLst>
          </p:cNvPr>
          <p:cNvSpPr/>
          <p:nvPr/>
        </p:nvSpPr>
        <p:spPr>
          <a:xfrm>
            <a:off x="973494" y="2604542"/>
            <a:ext cx="10132640" cy="1205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1000"/>
              </a:spcBef>
              <a:buClrTx/>
              <a:buFontTx/>
              <a:buNone/>
            </a:pPr>
            <a:r>
              <a:rPr lang="ru-RU" altLang="ru-RU" sz="32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АНТИМОНОПОЛЬНЫЙ КОНТРОЛЬ</a:t>
            </a:r>
          </a:p>
          <a:p>
            <a:pPr algn="ctr">
              <a:lnSpc>
                <a:spcPct val="100000"/>
              </a:lnSpc>
              <a:spcBef>
                <a:spcPts val="1000"/>
              </a:spcBef>
              <a:buClrTx/>
              <a:buFontTx/>
              <a:buNone/>
            </a:pPr>
            <a:r>
              <a:rPr lang="ru-RU" altLang="ru-RU" sz="32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ФИНАНСОВЫХ И ТОВАРНЫХ РЫНКОВ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893450DE-409F-4AE9-8E2D-2AABD716EAC9}"/>
              </a:ext>
            </a:extLst>
          </p:cNvPr>
          <p:cNvSpPr/>
          <p:nvPr/>
        </p:nvSpPr>
        <p:spPr>
          <a:xfrm flipV="1">
            <a:off x="442799" y="3810000"/>
            <a:ext cx="11194030" cy="55516"/>
          </a:xfrm>
          <a:prstGeom prst="rect">
            <a:avLst/>
          </a:prstGeom>
          <a:solidFill>
            <a:srgbClr val="17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51EE1FC-7A85-46BE-878C-DA106E25D526}"/>
              </a:ext>
            </a:extLst>
          </p:cNvPr>
          <p:cNvSpPr txBox="1"/>
          <p:nvPr/>
        </p:nvSpPr>
        <p:spPr>
          <a:xfrm>
            <a:off x="11649075" y="6595646"/>
            <a:ext cx="5429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17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788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22FD8B82-3434-490A-823A-F592009934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897" y="2319887"/>
            <a:ext cx="1743607" cy="3999323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BF09864D-DB94-49C4-840B-00251B553E9A}"/>
              </a:ext>
            </a:extLst>
          </p:cNvPr>
          <p:cNvSpPr/>
          <p:nvPr/>
        </p:nvSpPr>
        <p:spPr>
          <a:xfrm flipV="1">
            <a:off x="429985" y="1047726"/>
            <a:ext cx="11332029" cy="668872"/>
          </a:xfrm>
          <a:prstGeom prst="rect">
            <a:avLst/>
          </a:prstGeom>
          <a:solidFill>
            <a:srgbClr val="6CBA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AutoShape 1">
            <a:extLst>
              <a:ext uri="{FF2B5EF4-FFF2-40B4-BE49-F238E27FC236}">
                <a16:creationId xmlns="" xmlns:a16="http://schemas.microsoft.com/office/drawing/2014/main" id="{7E13C95A-76F3-48B2-8AE6-03B8B881B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999" y="1382162"/>
            <a:ext cx="2071687" cy="427038"/>
          </a:xfrm>
          <a:custGeom>
            <a:avLst/>
            <a:gdLst>
              <a:gd name="G0" fmla="+- 11419 0 0"/>
              <a:gd name="G1" fmla="+- 538 0 0"/>
              <a:gd name="G2" fmla="+- 1076 0 0"/>
              <a:gd name="G3" fmla="+- 22838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2838" y="0"/>
                </a:lnTo>
                <a:lnTo>
                  <a:pt x="22838" y="1076"/>
                </a:lnTo>
                <a:lnTo>
                  <a:pt x="0" y="1076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ru-RU" altLang="ru-RU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СРАВНИТЕЛЬНАЯ СТАТИСТИКА</a:t>
            </a:r>
            <a:endParaRPr lang="ru-RU" altLang="ru-RU" sz="2000" dirty="0">
              <a:solidFill>
                <a:schemeClr val="tx1"/>
              </a:solidFill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AutoShape 2">
            <a:extLst>
              <a:ext uri="{FF2B5EF4-FFF2-40B4-BE49-F238E27FC236}">
                <a16:creationId xmlns="" xmlns:a16="http://schemas.microsoft.com/office/drawing/2014/main" id="{E7B66F07-B1E3-4CE7-BDAC-DAB8F65CF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362" y="2996690"/>
            <a:ext cx="8221663" cy="4518025"/>
          </a:xfrm>
          <a:custGeom>
            <a:avLst/>
            <a:gdLst>
              <a:gd name="G0" fmla="+- 11419 0 0"/>
              <a:gd name="G1" fmla="+- 6275 0 0"/>
              <a:gd name="G2" fmla="+- 12550 0 0"/>
              <a:gd name="G3" fmla="+- 22838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2838" y="0"/>
                </a:lnTo>
                <a:lnTo>
                  <a:pt x="22838" y="12550"/>
                </a:lnTo>
                <a:lnTo>
                  <a:pt x="0" y="1255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CustomShape 6">
            <a:extLst>
              <a:ext uri="{FF2B5EF4-FFF2-40B4-BE49-F238E27FC236}">
                <a16:creationId xmlns="" xmlns:a16="http://schemas.microsoft.com/office/drawing/2014/main" id="{2DDA9DC1-41EC-4AF8-9F45-0B2586F78F0E}"/>
              </a:ext>
            </a:extLst>
          </p:cNvPr>
          <p:cNvSpPr/>
          <p:nvPr/>
        </p:nvSpPr>
        <p:spPr>
          <a:xfrm>
            <a:off x="8707564" y="2319887"/>
            <a:ext cx="1741716" cy="4000442"/>
          </a:xfrm>
          <a:prstGeom prst="rect">
            <a:avLst/>
          </a:prstGeom>
          <a:solidFill>
            <a:srgbClr val="D7D7D7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EA595783-CC0E-4070-8C5A-122E7534427B}"/>
              </a:ext>
            </a:extLst>
          </p:cNvPr>
          <p:cNvSpPr/>
          <p:nvPr/>
        </p:nvSpPr>
        <p:spPr>
          <a:xfrm>
            <a:off x="6068900" y="1841936"/>
            <a:ext cx="2258952" cy="3554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49263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alt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altLang="ru-RU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полугодие </a:t>
            </a:r>
            <a:r>
              <a:rPr lang="ru-RU" alt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2017 г.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B0DBD43C-6609-4AA5-BC35-69E1F09D95DA}"/>
              </a:ext>
            </a:extLst>
          </p:cNvPr>
          <p:cNvSpPr/>
          <p:nvPr/>
        </p:nvSpPr>
        <p:spPr>
          <a:xfrm>
            <a:off x="8524390" y="1828136"/>
            <a:ext cx="2258952" cy="3554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49263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alt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ru-RU" altLang="ru-RU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полугодие 2018 </a:t>
            </a:r>
            <a:r>
              <a:rPr lang="ru-RU" alt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8D3D539C-F528-4753-AB6D-F4C86C522BF1}"/>
              </a:ext>
            </a:extLst>
          </p:cNvPr>
          <p:cNvSpPr/>
          <p:nvPr/>
        </p:nvSpPr>
        <p:spPr>
          <a:xfrm>
            <a:off x="1566744" y="2410765"/>
            <a:ext cx="4330700" cy="524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49263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alt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Принято решений по ч.1 ст.11 (картель) 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1763925D-2CDA-4DE0-94A1-715C65D7E5C0}"/>
              </a:ext>
            </a:extLst>
          </p:cNvPr>
          <p:cNvSpPr/>
          <p:nvPr/>
        </p:nvSpPr>
        <p:spPr>
          <a:xfrm>
            <a:off x="1316831" y="3227172"/>
            <a:ext cx="4720988" cy="524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49263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altLang="ru-RU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Участники </a:t>
            </a:r>
            <a:r>
              <a:rPr lang="ru-RU" alt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картельных </a:t>
            </a:r>
            <a:r>
              <a:rPr lang="ru-RU" altLang="ru-RU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сговоров</a:t>
            </a:r>
            <a:r>
              <a:rPr lang="ru-RU" alt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ru-RU" altLang="ru-RU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хозсубъекты</a:t>
            </a:r>
            <a:endParaRPr lang="ru-RU" altLang="ru-RU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49518C91-E005-4B37-9AAB-D537136DD1A5}"/>
              </a:ext>
            </a:extLst>
          </p:cNvPr>
          <p:cNvSpPr/>
          <p:nvPr/>
        </p:nvSpPr>
        <p:spPr>
          <a:xfrm>
            <a:off x="1727842" y="4137117"/>
            <a:ext cx="4182944" cy="308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49263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alt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Общее количество аукционов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2E1E431F-B1F6-492D-AF2C-3506A410BB9F}"/>
              </a:ext>
            </a:extLst>
          </p:cNvPr>
          <p:cNvSpPr/>
          <p:nvPr/>
        </p:nvSpPr>
        <p:spPr>
          <a:xfrm>
            <a:off x="1566744" y="4893166"/>
            <a:ext cx="4673248" cy="524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49263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alt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Привлечено к адм. ответственности по ст. 14.32 КоАП РФ, </a:t>
            </a:r>
            <a:r>
              <a:rPr lang="ru-RU" altLang="ru-RU" dirty="0" err="1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хозсубъекты</a:t>
            </a:r>
            <a:endParaRPr lang="ru-RU" altLang="ru-RU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6360F4E6-49FF-4647-8637-865B6B86DC85}"/>
              </a:ext>
            </a:extLst>
          </p:cNvPr>
          <p:cNvSpPr/>
          <p:nvPr/>
        </p:nvSpPr>
        <p:spPr>
          <a:xfrm>
            <a:off x="1661241" y="5778635"/>
            <a:ext cx="4289462" cy="308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49263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alt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Оплачено штрафов, млн рублей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72E04BD5-5AA9-4424-996F-E620196BFF68}"/>
              </a:ext>
            </a:extLst>
          </p:cNvPr>
          <p:cNvSpPr/>
          <p:nvPr/>
        </p:nvSpPr>
        <p:spPr>
          <a:xfrm>
            <a:off x="6968759" y="2599437"/>
            <a:ext cx="428323" cy="3554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49263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ru-RU" altLang="ru-RU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  <a:endParaRPr lang="ru-RU" altLang="ru-RU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72173C90-1EBE-4ACD-A3EF-2777258A0F4D}"/>
              </a:ext>
            </a:extLst>
          </p:cNvPr>
          <p:cNvSpPr/>
          <p:nvPr/>
        </p:nvSpPr>
        <p:spPr>
          <a:xfrm>
            <a:off x="6942733" y="3263828"/>
            <a:ext cx="428323" cy="3554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49263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ru-RU" altLang="ru-RU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61</a:t>
            </a:r>
            <a:endParaRPr lang="ru-RU" altLang="ru-RU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1AEA2C07-26BC-403F-8B4C-6EB32C79ADBB}"/>
              </a:ext>
            </a:extLst>
          </p:cNvPr>
          <p:cNvSpPr/>
          <p:nvPr/>
        </p:nvSpPr>
        <p:spPr>
          <a:xfrm>
            <a:off x="6907843" y="4093641"/>
            <a:ext cx="550152" cy="3554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49263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ru-RU" altLang="ru-RU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430</a:t>
            </a:r>
            <a:endParaRPr lang="ru-RU" altLang="ru-RU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9F617383-1553-462C-A9F8-EC93DA9BA667}"/>
              </a:ext>
            </a:extLst>
          </p:cNvPr>
          <p:cNvSpPr/>
          <p:nvPr/>
        </p:nvSpPr>
        <p:spPr>
          <a:xfrm>
            <a:off x="6968757" y="4944640"/>
            <a:ext cx="428323" cy="3554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49263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ru-RU" altLang="ru-RU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39</a:t>
            </a:r>
            <a:endParaRPr lang="ru-RU" altLang="ru-RU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8AD3E72F-8C67-42A4-909E-9427A528DF3C}"/>
              </a:ext>
            </a:extLst>
          </p:cNvPr>
          <p:cNvSpPr/>
          <p:nvPr/>
        </p:nvSpPr>
        <p:spPr>
          <a:xfrm>
            <a:off x="6968759" y="5746871"/>
            <a:ext cx="428323" cy="3554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49263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ru-RU" altLang="ru-RU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</a:t>
            </a:r>
            <a:endParaRPr lang="ru-RU" altLang="ru-RU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1A4A4F27-4689-45A3-AFAB-B2AC7D5FEF9A}"/>
              </a:ext>
            </a:extLst>
          </p:cNvPr>
          <p:cNvSpPr/>
          <p:nvPr/>
        </p:nvSpPr>
        <p:spPr>
          <a:xfrm>
            <a:off x="9444484" y="2599437"/>
            <a:ext cx="428323" cy="3554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49263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ru-RU" altLang="ru-RU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  <a:endParaRPr lang="ru-RU" altLang="ru-RU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338EAA73-859B-4DA8-A0BF-BA2D4172DB2B}"/>
              </a:ext>
            </a:extLst>
          </p:cNvPr>
          <p:cNvSpPr/>
          <p:nvPr/>
        </p:nvSpPr>
        <p:spPr>
          <a:xfrm>
            <a:off x="9456530" y="3263828"/>
            <a:ext cx="428323" cy="3554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49263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ru-RU" altLang="ru-RU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77</a:t>
            </a:r>
            <a:endParaRPr lang="ru-RU" altLang="ru-RU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A74AAD9D-7D9C-4C11-B6B7-B070EDA17F2B}"/>
              </a:ext>
            </a:extLst>
          </p:cNvPr>
          <p:cNvSpPr/>
          <p:nvPr/>
        </p:nvSpPr>
        <p:spPr>
          <a:xfrm>
            <a:off x="9387137" y="4105791"/>
            <a:ext cx="550152" cy="3554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49263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ru-RU" altLang="ru-RU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421</a:t>
            </a:r>
            <a:endParaRPr lang="ru-RU" altLang="ru-RU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871F6222-121E-4161-ACAB-45760503EE41}"/>
              </a:ext>
            </a:extLst>
          </p:cNvPr>
          <p:cNvSpPr/>
          <p:nvPr/>
        </p:nvSpPr>
        <p:spPr>
          <a:xfrm>
            <a:off x="9444484" y="4951397"/>
            <a:ext cx="428323" cy="3554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49263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ru-RU" altLang="ru-RU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43</a:t>
            </a:r>
            <a:endParaRPr lang="ru-RU" altLang="ru-RU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4E8550B3-3719-4CE1-8F10-C4586B24D871}"/>
              </a:ext>
            </a:extLst>
          </p:cNvPr>
          <p:cNvSpPr/>
          <p:nvPr/>
        </p:nvSpPr>
        <p:spPr>
          <a:xfrm>
            <a:off x="9456529" y="5791342"/>
            <a:ext cx="428323" cy="3554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49263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ru-RU" altLang="ru-RU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51</a:t>
            </a:r>
            <a:endParaRPr lang="ru-RU" altLang="ru-RU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="" xmlns:a16="http://schemas.microsoft.com/office/drawing/2014/main" id="{0B66756D-55CA-4F6A-9B94-B7D433444AD2}"/>
              </a:ext>
            </a:extLst>
          </p:cNvPr>
          <p:cNvSpPr/>
          <p:nvPr/>
        </p:nvSpPr>
        <p:spPr>
          <a:xfrm flipV="1">
            <a:off x="1566744" y="3855354"/>
            <a:ext cx="9089958" cy="45719"/>
          </a:xfrm>
          <a:prstGeom prst="rect">
            <a:avLst/>
          </a:prstGeom>
          <a:solidFill>
            <a:srgbClr val="17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rebuchet MS" panose="020B0603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1E0555BA-5BF5-4C67-886D-7928B6509214}"/>
              </a:ext>
            </a:extLst>
          </p:cNvPr>
          <p:cNvSpPr txBox="1"/>
          <p:nvPr/>
        </p:nvSpPr>
        <p:spPr>
          <a:xfrm>
            <a:off x="11649075" y="6595646"/>
            <a:ext cx="5429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18</a:t>
            </a:r>
            <a:endParaRPr lang="ru-RU" sz="16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="" xmlns:a16="http://schemas.microsoft.com/office/drawing/2014/main" id="{EFEB7291-17E7-493A-91F7-184FAB4D3E5F}"/>
              </a:ext>
            </a:extLst>
          </p:cNvPr>
          <p:cNvSpPr/>
          <p:nvPr/>
        </p:nvSpPr>
        <p:spPr>
          <a:xfrm flipV="1">
            <a:off x="1532594" y="3005629"/>
            <a:ext cx="9089958" cy="45719"/>
          </a:xfrm>
          <a:prstGeom prst="rect">
            <a:avLst/>
          </a:prstGeom>
          <a:solidFill>
            <a:srgbClr val="17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rebuchet MS" panose="020B0603020202020204" pitchFamily="34" charset="0"/>
            </a:endParaRPr>
          </a:p>
        </p:txBody>
      </p:sp>
      <p:sp>
        <p:nvSpPr>
          <p:cNvPr id="41" name="Прямоугольник 40">
            <a:extLst>
              <a:ext uri="{FF2B5EF4-FFF2-40B4-BE49-F238E27FC236}">
                <a16:creationId xmlns="" xmlns:a16="http://schemas.microsoft.com/office/drawing/2014/main" id="{7AD9E049-DAC8-432C-9096-B9D6C5A2F67E}"/>
              </a:ext>
            </a:extLst>
          </p:cNvPr>
          <p:cNvSpPr/>
          <p:nvPr/>
        </p:nvSpPr>
        <p:spPr>
          <a:xfrm flipV="1">
            <a:off x="1566744" y="4631329"/>
            <a:ext cx="9089958" cy="45719"/>
          </a:xfrm>
          <a:prstGeom prst="rect">
            <a:avLst/>
          </a:prstGeom>
          <a:solidFill>
            <a:srgbClr val="17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rebuchet MS" panose="020B0603020202020204" pitchFamily="34" charset="0"/>
            </a:endParaRPr>
          </a:p>
        </p:txBody>
      </p:sp>
      <p:sp>
        <p:nvSpPr>
          <p:cNvPr id="42" name="Прямоугольник 41">
            <a:extLst>
              <a:ext uri="{FF2B5EF4-FFF2-40B4-BE49-F238E27FC236}">
                <a16:creationId xmlns="" xmlns:a16="http://schemas.microsoft.com/office/drawing/2014/main" id="{021439A7-F8C0-456C-BD9F-5E005B9BB845}"/>
              </a:ext>
            </a:extLst>
          </p:cNvPr>
          <p:cNvSpPr/>
          <p:nvPr/>
        </p:nvSpPr>
        <p:spPr>
          <a:xfrm flipV="1">
            <a:off x="1569098" y="5633787"/>
            <a:ext cx="9089958" cy="45719"/>
          </a:xfrm>
          <a:prstGeom prst="rect">
            <a:avLst/>
          </a:prstGeom>
          <a:solidFill>
            <a:srgbClr val="17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rebuchet MS" panose="020B0603020202020204" pitchFamily="34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0B66756D-55CA-4F6A-9B94-B7D433444AD2}"/>
              </a:ext>
            </a:extLst>
          </p:cNvPr>
          <p:cNvSpPr/>
          <p:nvPr/>
        </p:nvSpPr>
        <p:spPr>
          <a:xfrm flipV="1">
            <a:off x="1551020" y="3007570"/>
            <a:ext cx="9089958" cy="45719"/>
          </a:xfrm>
          <a:prstGeom prst="rect">
            <a:avLst/>
          </a:prstGeom>
          <a:solidFill>
            <a:srgbClr val="17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rebuchet MS" panose="020B0603020202020204" pitchFamily="34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7AD9E049-DAC8-432C-9096-B9D6C5A2F67E}"/>
              </a:ext>
            </a:extLst>
          </p:cNvPr>
          <p:cNvSpPr/>
          <p:nvPr/>
        </p:nvSpPr>
        <p:spPr>
          <a:xfrm flipV="1">
            <a:off x="1567023" y="5617058"/>
            <a:ext cx="9089958" cy="45719"/>
          </a:xfrm>
          <a:prstGeom prst="rect">
            <a:avLst/>
          </a:prstGeom>
          <a:solidFill>
            <a:srgbClr val="17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0509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0126" y="5338870"/>
            <a:ext cx="2329824" cy="838737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D63A967-1D18-4A5E-B11F-072FFAFF3B3D}"/>
              </a:ext>
            </a:extLst>
          </p:cNvPr>
          <p:cNvSpPr/>
          <p:nvPr/>
        </p:nvSpPr>
        <p:spPr>
          <a:xfrm>
            <a:off x="1024294" y="3155623"/>
            <a:ext cx="10132640" cy="1826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000"/>
              </a:spcBef>
            </a:pPr>
            <a:r>
              <a:rPr lang="ru-RU" altLang="ru-RU" sz="32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КОНТРОЛЬ ЗА РЕКЛАМНОЙ ДЕЯТЕЛЬНОСТЬЮ      </a:t>
            </a:r>
            <a:endParaRPr lang="en-US" altLang="ru-RU" sz="3200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ts val="1000"/>
              </a:spcBef>
            </a:pPr>
            <a:r>
              <a:rPr lang="ru-RU" altLang="ru-RU" sz="32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ПРЕСЕЧЕНИЕ НЕДОБРОСОВЕСТНОЙ КОНКУРЕНЦИИ</a:t>
            </a:r>
          </a:p>
          <a:p>
            <a:pPr algn="ctr">
              <a:spcBef>
                <a:spcPts val="1000"/>
              </a:spcBef>
              <a:buClrTx/>
            </a:pPr>
            <a:endParaRPr lang="ru-RU" altLang="ru-RU" sz="3200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893450DE-409F-4AE9-8E2D-2AABD716EAC9}"/>
              </a:ext>
            </a:extLst>
          </p:cNvPr>
          <p:cNvSpPr/>
          <p:nvPr/>
        </p:nvSpPr>
        <p:spPr>
          <a:xfrm flipV="1">
            <a:off x="493599" y="4569142"/>
            <a:ext cx="11194030" cy="55516"/>
          </a:xfrm>
          <a:prstGeom prst="rect">
            <a:avLst/>
          </a:prstGeom>
          <a:solidFill>
            <a:srgbClr val="17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59E55455-19BA-461D-AFBA-F088FC8AB446}"/>
              </a:ext>
            </a:extLst>
          </p:cNvPr>
          <p:cNvSpPr txBox="1"/>
          <p:nvPr/>
        </p:nvSpPr>
        <p:spPr>
          <a:xfrm>
            <a:off x="11649075" y="6595646"/>
            <a:ext cx="5429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19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919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55256" y="1850504"/>
            <a:ext cx="7424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Контроль в сфере государственных закупок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555256" y="2507651"/>
            <a:ext cx="7424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Антимонопольный контроль торгов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555256" y="3160290"/>
            <a:ext cx="7424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Контроль органов власти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540509" y="4654713"/>
            <a:ext cx="69646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Контроль за соблюдением антимонопольного законодательства хозяйствующими субъектами 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3555256" y="3737442"/>
            <a:ext cx="64269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Антимонопольный контроль финансовых </a:t>
            </a:r>
          </a:p>
          <a:p>
            <a:r>
              <a:rPr 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товарных рынков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3555256" y="5580427"/>
            <a:ext cx="6712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Контроль за рекламной деятельностью и пресечение недобросовестной конкуренции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9FC145F8-5D30-4CEA-9D86-DC4FF4192314}"/>
              </a:ext>
            </a:extLst>
          </p:cNvPr>
          <p:cNvSpPr/>
          <p:nvPr/>
        </p:nvSpPr>
        <p:spPr>
          <a:xfrm flipV="1">
            <a:off x="402771" y="996419"/>
            <a:ext cx="11332029" cy="668872"/>
          </a:xfrm>
          <a:prstGeom prst="rect">
            <a:avLst/>
          </a:prstGeom>
          <a:solidFill>
            <a:srgbClr val="6CBA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>
          <a:xfrm>
            <a:off x="1498100" y="1032352"/>
            <a:ext cx="9144000" cy="573088"/>
          </a:xfrm>
        </p:spPr>
        <p:txBody>
          <a:bodyPr/>
          <a:lstStyle/>
          <a:p>
            <a:pPr>
              <a:defRPr/>
            </a:pPr>
            <a:r>
              <a:rPr lang="ru-RU" altLang="ru-RU" sz="2000" dirty="0">
                <a:solidFill>
                  <a:schemeClr val="tx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ОСНОВНЫЕ НАПРАВЛЕНИЯ ДЕЯТЕЛЬНОСТИ МОСКОВСКОГО УФАС РОССИИ</a:t>
            </a:r>
          </a:p>
        </p:txBody>
      </p:sp>
      <p:pic>
        <p:nvPicPr>
          <p:cNvPr id="44" name="Рисунок 16">
            <a:extLst>
              <a:ext uri="{FF2B5EF4-FFF2-40B4-BE49-F238E27FC236}">
                <a16:creationId xmlns="" xmlns:a16="http://schemas.microsoft.com/office/drawing/2014/main" id="{065E4DE7-ADA5-41F1-B31A-72A36D7E7B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006" y="1912732"/>
            <a:ext cx="36036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Рисунок 16">
            <a:extLst>
              <a:ext uri="{FF2B5EF4-FFF2-40B4-BE49-F238E27FC236}">
                <a16:creationId xmlns="" xmlns:a16="http://schemas.microsoft.com/office/drawing/2014/main" id="{67488390-0A4E-4117-B8F7-A56C71C831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432" y="3199162"/>
            <a:ext cx="36036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Рисунок 16">
            <a:extLst>
              <a:ext uri="{FF2B5EF4-FFF2-40B4-BE49-F238E27FC236}">
                <a16:creationId xmlns="" xmlns:a16="http://schemas.microsoft.com/office/drawing/2014/main" id="{F4204195-6699-4C1E-84D6-CD55D90AA0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432" y="2583051"/>
            <a:ext cx="36036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Рисунок 16">
            <a:extLst>
              <a:ext uri="{FF2B5EF4-FFF2-40B4-BE49-F238E27FC236}">
                <a16:creationId xmlns="" xmlns:a16="http://schemas.microsoft.com/office/drawing/2014/main" id="{E8D7C4CC-57FC-46B6-89AE-355DC9ED0A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432" y="3781354"/>
            <a:ext cx="36036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Рисунок 16">
            <a:extLst>
              <a:ext uri="{FF2B5EF4-FFF2-40B4-BE49-F238E27FC236}">
                <a16:creationId xmlns="" xmlns:a16="http://schemas.microsoft.com/office/drawing/2014/main" id="{47ECA1A2-9819-4B42-A30E-F4E96D9ED9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432" y="4706855"/>
            <a:ext cx="36036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Рисунок 16">
            <a:extLst>
              <a:ext uri="{FF2B5EF4-FFF2-40B4-BE49-F238E27FC236}">
                <a16:creationId xmlns="" xmlns:a16="http://schemas.microsoft.com/office/drawing/2014/main" id="{7EBE1A43-E5BD-40A5-802E-E95D33753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432" y="5544817"/>
            <a:ext cx="36036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B05B0C0-DC15-4CB0-861B-EE00E7973460}"/>
              </a:ext>
            </a:extLst>
          </p:cNvPr>
          <p:cNvSpPr txBox="1"/>
          <p:nvPr/>
        </p:nvSpPr>
        <p:spPr>
          <a:xfrm>
            <a:off x="11830050" y="6595646"/>
            <a:ext cx="19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2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5446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7B7F18D5-C8D9-4747-AB5D-9A267121B99B}"/>
              </a:ext>
            </a:extLst>
          </p:cNvPr>
          <p:cNvSpPr/>
          <p:nvPr/>
        </p:nvSpPr>
        <p:spPr>
          <a:xfrm flipV="1">
            <a:off x="429985" y="1047726"/>
            <a:ext cx="11332029" cy="668872"/>
          </a:xfrm>
          <a:prstGeom prst="rect">
            <a:avLst/>
          </a:prstGeom>
          <a:solidFill>
            <a:srgbClr val="6CBA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Shape 1"/>
          <p:cNvSpPr txBox="1"/>
          <p:nvPr/>
        </p:nvSpPr>
        <p:spPr>
          <a:xfrm>
            <a:off x="1222122" y="1103752"/>
            <a:ext cx="9747754" cy="5727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ru-RU" sz="20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СТАТИСТИКА ВОЗБУЖДЕННЫХ ДЕЛ И ВЫДАННЫХ ПРЕДПИСАНИЙ </a:t>
            </a:r>
          </a:p>
          <a:p>
            <a:pPr algn="ctr">
              <a:lnSpc>
                <a:spcPct val="100000"/>
              </a:lnSpc>
            </a:pPr>
            <a:r>
              <a:rPr lang="en-US" alt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ru-RU" sz="20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полугоди</a:t>
            </a:r>
            <a:r>
              <a:rPr lang="ru-RU" sz="20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</a:t>
            </a:r>
            <a:r>
              <a:rPr lang="ru-RU" sz="20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2017 г. и </a:t>
            </a:r>
            <a:r>
              <a:rPr lang="en-US" alt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ru-RU" sz="20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полугодие 2018 г. </a:t>
            </a:r>
            <a:endParaRPr lang="ru-RU" sz="2000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2104643907"/>
              </p:ext>
            </p:extLst>
          </p:nvPr>
        </p:nvGraphicFramePr>
        <p:xfrm>
          <a:off x="921557" y="1524000"/>
          <a:ext cx="10348883" cy="497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Прямоугольник 17">
            <a:extLst>
              <a:ext uri="{FF2B5EF4-FFF2-40B4-BE49-F238E27FC236}">
                <a16:creationId xmlns:lc="http://schemas.openxmlformats.org/drawingml/2006/lockedCanvas" xmlns="" xmlns:a16="http://schemas.microsoft.com/office/drawing/2014/main" id="{BA7AAE06-A114-4EEF-9866-ADA2E3CA2853}"/>
              </a:ext>
            </a:extLst>
          </p:cNvPr>
          <p:cNvSpPr/>
          <p:nvPr/>
        </p:nvSpPr>
        <p:spPr bwMode="auto">
          <a:xfrm>
            <a:off x="2326831" y="3800339"/>
            <a:ext cx="1036215" cy="47042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144</a:t>
            </a:r>
            <a:endParaRPr kumimoji="0" lang="ru-RU" sz="1800" i="0" u="none" strike="noStrike" cap="none" normalizeH="0" baseline="0" dirty="0">
              <a:ln>
                <a:noFill/>
              </a:ln>
              <a:effectLst/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lc="http://schemas.openxmlformats.org/drawingml/2006/lockedCanvas" xmlns="" xmlns:a16="http://schemas.microsoft.com/office/drawing/2014/main" id="{BA7AAE06-A114-4EEF-9866-ADA2E3CA2853}"/>
              </a:ext>
            </a:extLst>
          </p:cNvPr>
          <p:cNvSpPr/>
          <p:nvPr/>
        </p:nvSpPr>
        <p:spPr bwMode="auto">
          <a:xfrm>
            <a:off x="1691005" y="4474212"/>
            <a:ext cx="1036215" cy="47042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65</a:t>
            </a:r>
            <a:endParaRPr kumimoji="0" lang="ru-RU" sz="1800" i="0" u="none" strike="noStrike" cap="none" normalizeH="0" baseline="0" dirty="0">
              <a:ln>
                <a:noFill/>
              </a:ln>
              <a:effectLst/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lc="http://schemas.openxmlformats.org/drawingml/2006/lockedCanvas" xmlns="" xmlns:a16="http://schemas.microsoft.com/office/drawing/2014/main" id="{BA7AAE06-A114-4EEF-9866-ADA2E3CA2853}"/>
              </a:ext>
            </a:extLst>
          </p:cNvPr>
          <p:cNvSpPr/>
          <p:nvPr/>
        </p:nvSpPr>
        <p:spPr bwMode="auto">
          <a:xfrm>
            <a:off x="4899414" y="2365382"/>
            <a:ext cx="1036215" cy="47042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308</a:t>
            </a:r>
            <a:endParaRPr kumimoji="0" lang="ru-RU" sz="1800" i="0" u="none" strike="noStrike" cap="none" normalizeH="0" baseline="0" dirty="0">
              <a:ln>
                <a:noFill/>
              </a:ln>
              <a:effectLst/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lc="http://schemas.openxmlformats.org/drawingml/2006/lockedCanvas" xmlns="" xmlns:a16="http://schemas.microsoft.com/office/drawing/2014/main" id="{BA7AAE06-A114-4EEF-9866-ADA2E3CA2853}"/>
              </a:ext>
            </a:extLst>
          </p:cNvPr>
          <p:cNvSpPr/>
          <p:nvPr/>
        </p:nvSpPr>
        <p:spPr bwMode="auto">
          <a:xfrm>
            <a:off x="4164868" y="4092446"/>
            <a:ext cx="1036215" cy="47042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111</a:t>
            </a:r>
            <a:endParaRPr kumimoji="0" lang="ru-RU" sz="1800" i="0" u="none" strike="noStrike" cap="none" normalizeH="0" baseline="0" dirty="0">
              <a:ln>
                <a:noFill/>
              </a:ln>
              <a:effectLst/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lc="http://schemas.openxmlformats.org/drawingml/2006/lockedCanvas" xmlns="" xmlns:a16="http://schemas.microsoft.com/office/drawing/2014/main" id="{BA7AAE06-A114-4EEF-9866-ADA2E3CA2853}"/>
              </a:ext>
            </a:extLst>
          </p:cNvPr>
          <p:cNvSpPr/>
          <p:nvPr/>
        </p:nvSpPr>
        <p:spPr bwMode="auto">
          <a:xfrm>
            <a:off x="7487761" y="4917438"/>
            <a:ext cx="1036215" cy="47042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</a:t>
            </a:r>
            <a:endParaRPr kumimoji="0" lang="ru-RU" sz="1800" i="0" u="none" strike="noStrike" cap="none" normalizeH="0" baseline="0" dirty="0">
              <a:ln>
                <a:noFill/>
              </a:ln>
              <a:effectLst/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lc="http://schemas.openxmlformats.org/drawingml/2006/lockedCanvas" xmlns="" xmlns:a16="http://schemas.microsoft.com/office/drawing/2014/main" id="{BA7AAE06-A114-4EEF-9866-ADA2E3CA2853}"/>
              </a:ext>
            </a:extLst>
          </p:cNvPr>
          <p:cNvSpPr/>
          <p:nvPr/>
        </p:nvSpPr>
        <p:spPr bwMode="auto">
          <a:xfrm>
            <a:off x="6833493" y="5022131"/>
            <a:ext cx="1036215" cy="47042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kumimoji="0" lang="ru-RU" sz="1800" i="0" u="none" strike="noStrike" cap="none" normalizeH="0" baseline="0" dirty="0">
              <a:ln>
                <a:noFill/>
              </a:ln>
              <a:effectLst/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lc="http://schemas.openxmlformats.org/drawingml/2006/lockedCanvas" xmlns="" xmlns:a16="http://schemas.microsoft.com/office/drawing/2014/main" id="{BA7AAE06-A114-4EEF-9866-ADA2E3CA2853}"/>
              </a:ext>
            </a:extLst>
          </p:cNvPr>
          <p:cNvSpPr/>
          <p:nvPr/>
        </p:nvSpPr>
        <p:spPr bwMode="auto">
          <a:xfrm>
            <a:off x="10098065" y="4921714"/>
            <a:ext cx="1036215" cy="47042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  <a:endParaRPr kumimoji="0" lang="ru-RU" sz="1800" i="0" u="none" strike="noStrike" cap="none" normalizeH="0" baseline="0" dirty="0">
              <a:ln>
                <a:noFill/>
              </a:ln>
              <a:effectLst/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lc="http://schemas.openxmlformats.org/drawingml/2006/lockedCanvas" xmlns="" xmlns:a16="http://schemas.microsoft.com/office/drawing/2014/main" id="{BA7AAE06-A114-4EEF-9866-ADA2E3CA2853}"/>
              </a:ext>
            </a:extLst>
          </p:cNvPr>
          <p:cNvSpPr/>
          <p:nvPr/>
        </p:nvSpPr>
        <p:spPr bwMode="auto">
          <a:xfrm>
            <a:off x="9406908" y="5022131"/>
            <a:ext cx="1036215" cy="47042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effectLst/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kumimoji="0" lang="ru-RU" sz="1800" i="0" u="none" strike="noStrike" cap="none" normalizeH="0" baseline="0" dirty="0">
              <a:ln>
                <a:noFill/>
              </a:ln>
              <a:effectLst/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59E55455-19BA-461D-AFBA-F088FC8AB446}"/>
              </a:ext>
            </a:extLst>
          </p:cNvPr>
          <p:cNvSpPr txBox="1"/>
          <p:nvPr/>
        </p:nvSpPr>
        <p:spPr>
          <a:xfrm>
            <a:off x="11649075" y="6595646"/>
            <a:ext cx="5429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20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690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E25021AE-15E3-4028-87CC-BC18A351CF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629" y="1069675"/>
            <a:ext cx="11333446" cy="923330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33464D11-8619-4715-8615-F11434ED4843}"/>
              </a:ext>
            </a:extLst>
          </p:cNvPr>
          <p:cNvSpPr/>
          <p:nvPr/>
        </p:nvSpPr>
        <p:spPr>
          <a:xfrm>
            <a:off x="582429" y="1069675"/>
            <a:ext cx="109237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КОЛИЧЕСТВО ВЫДАННЫХ ПРЕДУПРЕЖДЕНИЙ</a:t>
            </a:r>
            <a:r>
              <a:rPr lang="en-US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ПРЕКРАЩЕНИИ ДЕЙСТВИЙ (БЕЗДЕЙСТВИЙ), СОДЕРЖАЩИХ ПРИЗНАКИ НАРУШЕНИЯ АНТИМОНОПОЛЬНОГО </a:t>
            </a:r>
            <a:r>
              <a:rPr lang="ru-RU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ЗАКОНОДАТЕЛЬСТВА</a:t>
            </a:r>
          </a:p>
          <a:p>
            <a:pPr algn="ctr">
              <a:lnSpc>
                <a:spcPct val="100000"/>
              </a:lnSpc>
            </a:pPr>
            <a:r>
              <a:rPr lang="ru-RU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ru-RU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полугодие 2018  г.</a:t>
            </a:r>
            <a:endParaRPr lang="ru-RU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01269373"/>
              </p:ext>
            </p:extLst>
          </p:nvPr>
        </p:nvGraphicFramePr>
        <p:xfrm>
          <a:off x="1079585" y="2215589"/>
          <a:ext cx="10569490" cy="4380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59E55455-19BA-461D-AFBA-F088FC8AB446}"/>
              </a:ext>
            </a:extLst>
          </p:cNvPr>
          <p:cNvSpPr txBox="1"/>
          <p:nvPr/>
        </p:nvSpPr>
        <p:spPr>
          <a:xfrm>
            <a:off x="11649075" y="6595646"/>
            <a:ext cx="5429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21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3439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0126" y="5338870"/>
            <a:ext cx="2329824" cy="838737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D63A967-1D18-4A5E-B11F-072FFAFF3B3D}"/>
              </a:ext>
            </a:extLst>
          </p:cNvPr>
          <p:cNvSpPr/>
          <p:nvPr/>
        </p:nvSpPr>
        <p:spPr>
          <a:xfrm>
            <a:off x="973494" y="2604542"/>
            <a:ext cx="101326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000"/>
              </a:spcBef>
              <a:buClrTx/>
            </a:pPr>
            <a:r>
              <a:rPr lang="ru-RU" altLang="ru-RU" sz="3200" dirty="0">
                <a:latin typeface="Trebuchet MS" panose="020B0603020202020204" pitchFamily="34" charset="0"/>
              </a:rPr>
              <a:t>КОНТРОЛЬ ЗА СОБЛЮДЕНИЕМ АНТИМОНОПОЛЬНОГО ЗАКОНОДАТЕЛЬСТВА ХОЗЯЙСТВУЮЩИМИ СУБЪЕКТАМИ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893450DE-409F-4AE9-8E2D-2AABD716EAC9}"/>
              </a:ext>
            </a:extLst>
          </p:cNvPr>
          <p:cNvSpPr/>
          <p:nvPr/>
        </p:nvSpPr>
        <p:spPr>
          <a:xfrm flipV="1">
            <a:off x="442799" y="4174202"/>
            <a:ext cx="11194030" cy="55516"/>
          </a:xfrm>
          <a:prstGeom prst="rect">
            <a:avLst/>
          </a:prstGeom>
          <a:solidFill>
            <a:srgbClr val="17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475DEAE-CB12-4A08-B9CE-673C0D66B200}"/>
              </a:ext>
            </a:extLst>
          </p:cNvPr>
          <p:cNvSpPr txBox="1"/>
          <p:nvPr/>
        </p:nvSpPr>
        <p:spPr>
          <a:xfrm>
            <a:off x="11649075" y="6595646"/>
            <a:ext cx="5429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2</a:t>
            </a:r>
            <a:r>
              <a:rPr lang="ru-RU" sz="1600" dirty="0" smtClean="0">
                <a:solidFill>
                  <a:schemeClr val="bg1"/>
                </a:solidFill>
              </a:rPr>
              <a:t>2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7077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02039578-845A-41EB-99EF-FDBB3A21F247}"/>
              </a:ext>
            </a:extLst>
          </p:cNvPr>
          <p:cNvSpPr/>
          <p:nvPr/>
        </p:nvSpPr>
        <p:spPr>
          <a:xfrm>
            <a:off x="783704" y="2218945"/>
            <a:ext cx="5070996" cy="2558318"/>
          </a:xfrm>
          <a:prstGeom prst="rect">
            <a:avLst/>
          </a:prstGeom>
          <a:solidFill>
            <a:srgbClr val="D7D7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highlight>
                <a:srgbClr val="C0C0C0"/>
              </a:highlight>
              <a:latin typeface="Trebuchet MS" panose="020B0603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E693B75-AFD8-43BD-9484-68B3D12749D2}"/>
              </a:ext>
            </a:extLst>
          </p:cNvPr>
          <p:cNvSpPr txBox="1"/>
          <p:nvPr/>
        </p:nvSpPr>
        <p:spPr>
          <a:xfrm>
            <a:off x="783704" y="2468939"/>
            <a:ext cx="49045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Статистика привлечения </a:t>
            </a:r>
          </a:p>
          <a:p>
            <a:pPr algn="ctr"/>
            <a:r>
              <a:rPr 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ответственности за несоблюдение порядка обеспечения недискриминационного доступа к услугам по передаче ресурса или порядка подключения (технологического присоединения)  к инфраструктуре</a:t>
            </a:r>
          </a:p>
          <a:p>
            <a:endParaRPr lang="ru-RU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="" xmlns:a16="http://schemas.microsoft.com/office/drawing/2014/main" id="{5302354D-106F-4276-BF8E-050A5C0C4E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2434935"/>
              </p:ext>
            </p:extLst>
          </p:nvPr>
        </p:nvGraphicFramePr>
        <p:xfrm>
          <a:off x="5854700" y="1201003"/>
          <a:ext cx="5429831" cy="4844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5CA11D2-12F2-4FC3-B966-DDB1FA05B340}"/>
              </a:ext>
            </a:extLst>
          </p:cNvPr>
          <p:cNvSpPr txBox="1"/>
          <p:nvPr/>
        </p:nvSpPr>
        <p:spPr>
          <a:xfrm>
            <a:off x="11649075" y="6595646"/>
            <a:ext cx="5429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23</a:t>
            </a:r>
            <a:endParaRPr lang="ru-RU" sz="16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2831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8AA520E4-593B-4F6D-97F3-0015560D1FF5}"/>
              </a:ext>
            </a:extLst>
          </p:cNvPr>
          <p:cNvSpPr/>
          <p:nvPr/>
        </p:nvSpPr>
        <p:spPr>
          <a:xfrm flipV="1">
            <a:off x="429985" y="1047726"/>
            <a:ext cx="11332029" cy="668872"/>
          </a:xfrm>
          <a:prstGeom prst="rect">
            <a:avLst/>
          </a:prstGeom>
          <a:solidFill>
            <a:srgbClr val="6CBA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EC19429-E260-462C-9A22-C34CB6F22093}"/>
              </a:ext>
            </a:extLst>
          </p:cNvPr>
          <p:cNvSpPr txBox="1"/>
          <p:nvPr/>
        </p:nvSpPr>
        <p:spPr>
          <a:xfrm>
            <a:off x="1904999" y="1197496"/>
            <a:ext cx="7075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ЗЛОУПОТРЕБЛЕНИЕ ДОМИНИРУЮЩИМ ПОЛОЖЕНИЕМ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="" xmlns:a16="http://schemas.microsoft.com/office/drawing/2014/main" id="{2BA26BDD-7BC5-451A-A3D1-1DC9A48463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7870262"/>
              </p:ext>
            </p:extLst>
          </p:nvPr>
        </p:nvGraphicFramePr>
        <p:xfrm>
          <a:off x="1613396" y="2341803"/>
          <a:ext cx="8692243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E354047B-4FAB-4117-9D6E-F985CB6B32D9}"/>
              </a:ext>
            </a:extLst>
          </p:cNvPr>
          <p:cNvSpPr/>
          <p:nvPr/>
        </p:nvSpPr>
        <p:spPr>
          <a:xfrm>
            <a:off x="2310535" y="2018638"/>
            <a:ext cx="72979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0" i="0" u="none" strike="noStrike" kern="1200" cap="none" spc="50" baseline="0">
                <a:solidFill>
                  <a:prstClr val="black">
                    <a:lumMod val="95000"/>
                    <a:lumOff val="5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Количество решений о нарушении антимонопольного законодательства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8F692808-0CA8-4D7F-B010-3DC84731E8ED}"/>
              </a:ext>
            </a:extLst>
          </p:cNvPr>
          <p:cNvSpPr/>
          <p:nvPr/>
        </p:nvSpPr>
        <p:spPr>
          <a:xfrm>
            <a:off x="9092295" y="3988003"/>
            <a:ext cx="29445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*Из них </a:t>
            </a:r>
            <a:r>
              <a:rPr lang="ru-RU" sz="14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 </a:t>
            </a:r>
            <a:r>
              <a:rPr lang="ru-RU" sz="14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в отношении </a:t>
            </a:r>
          </a:p>
          <a:p>
            <a:pPr algn="ctr"/>
            <a:r>
              <a:rPr lang="ru-RU" sz="14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ПАО «МОЭСК» и </a:t>
            </a:r>
          </a:p>
          <a:p>
            <a:pPr algn="ctr"/>
            <a:r>
              <a:rPr lang="ru-RU" sz="1400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ПАО «Мосэнергосбыт» одновременно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3BB99E0-FD3E-4CE7-9B69-CA5D298293F6}"/>
              </a:ext>
            </a:extLst>
          </p:cNvPr>
          <p:cNvSpPr txBox="1"/>
          <p:nvPr/>
        </p:nvSpPr>
        <p:spPr>
          <a:xfrm>
            <a:off x="11649075" y="6595646"/>
            <a:ext cx="5429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24</a:t>
            </a:r>
            <a:endParaRPr lang="ru-RU" sz="16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0504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74965914-F0B1-4672-A4E0-4CAE13CFF8C0}"/>
              </a:ext>
            </a:extLst>
          </p:cNvPr>
          <p:cNvSpPr/>
          <p:nvPr/>
        </p:nvSpPr>
        <p:spPr>
          <a:xfrm flipV="1">
            <a:off x="429985" y="1047726"/>
            <a:ext cx="11332029" cy="668872"/>
          </a:xfrm>
          <a:prstGeom prst="rect">
            <a:avLst/>
          </a:prstGeom>
          <a:solidFill>
            <a:srgbClr val="6CBA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DAEB249B-445D-4C2A-BEC5-D79424BFC5FE}"/>
              </a:ext>
            </a:extLst>
          </p:cNvPr>
          <p:cNvSpPr/>
          <p:nvPr/>
        </p:nvSpPr>
        <p:spPr>
          <a:xfrm>
            <a:off x="1433944" y="1197496"/>
            <a:ext cx="106437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НОВАЯ ПРАКТИКА БОРЬБЫ СО ЗЛОУПОТРЕБЛЕНИЯМИ  В СФЕРЕ ЭЛЕКТРОЭНЕРГЕТИКИ</a:t>
            </a:r>
          </a:p>
        </p:txBody>
      </p:sp>
      <p:sp>
        <p:nvSpPr>
          <p:cNvPr id="6" name="CustomShape 6">
            <a:extLst>
              <a:ext uri="{FF2B5EF4-FFF2-40B4-BE49-F238E27FC236}">
                <a16:creationId xmlns="" xmlns:a16="http://schemas.microsoft.com/office/drawing/2014/main" id="{D76501D1-5021-4A82-AAD3-DD9FF9954322}"/>
              </a:ext>
            </a:extLst>
          </p:cNvPr>
          <p:cNvSpPr/>
          <p:nvPr/>
        </p:nvSpPr>
        <p:spPr>
          <a:xfrm>
            <a:off x="429984" y="2464882"/>
            <a:ext cx="5551714" cy="3885117"/>
          </a:xfrm>
          <a:prstGeom prst="rect">
            <a:avLst/>
          </a:prstGeom>
          <a:solidFill>
            <a:srgbClr val="D7D7D7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6">
            <a:extLst>
              <a:ext uri="{FF2B5EF4-FFF2-40B4-BE49-F238E27FC236}">
                <a16:creationId xmlns="" xmlns:a16="http://schemas.microsoft.com/office/drawing/2014/main" id="{93E1A7DE-3403-4B8A-9E54-7A825D7F83D5}"/>
              </a:ext>
            </a:extLst>
          </p:cNvPr>
          <p:cNvSpPr/>
          <p:nvPr/>
        </p:nvSpPr>
        <p:spPr>
          <a:xfrm>
            <a:off x="6210300" y="2464882"/>
            <a:ext cx="5551714" cy="3885118"/>
          </a:xfrm>
          <a:prstGeom prst="rect">
            <a:avLst/>
          </a:prstGeom>
          <a:solidFill>
            <a:srgbClr val="D7D7D7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B9EB6551-97CE-429F-BDFC-ADD7FF3283E4}"/>
              </a:ext>
            </a:extLst>
          </p:cNvPr>
          <p:cNvSpPr/>
          <p:nvPr/>
        </p:nvSpPr>
        <p:spPr>
          <a:xfrm>
            <a:off x="627741" y="2745493"/>
            <a:ext cx="4978400" cy="3208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1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Проведение проверки систем учета потребления электрической энергии</a:t>
            </a:r>
          </a:p>
          <a:p>
            <a:pPr marL="285750" indent="-285750">
              <a:lnSpc>
                <a:spcPts val="21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Выявление нарушений работы приборов учета (в том числе, в которых нет вины потребителя) </a:t>
            </a:r>
          </a:p>
          <a:p>
            <a:pPr marL="285750" indent="-28575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Составление акта о </a:t>
            </a:r>
            <a:r>
              <a:rPr lang="ru-RU" dirty="0" err="1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безучетном</a:t>
            </a:r>
            <a:r>
              <a:rPr 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/бездоговорном потреблении электрической энергии с нарушениями (значительное увеличение объема потребления, что приводит к увеличению его стоимости)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3BABC7CD-070D-4BF2-BF84-76CC886E1A9B}"/>
              </a:ext>
            </a:extLst>
          </p:cNvPr>
          <p:cNvSpPr/>
          <p:nvPr/>
        </p:nvSpPr>
        <p:spPr>
          <a:xfrm>
            <a:off x="6470649" y="2798586"/>
            <a:ext cx="5093609" cy="2593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1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Выставление счета на основании акта о </a:t>
            </a:r>
            <a:r>
              <a:rPr lang="ru-RU" dirty="0" err="1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безучетном</a:t>
            </a:r>
            <a:r>
              <a:rPr 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/бездоговорном потреблении электрической энергии на сумму, значительно превышающую реальное потребление электроэнергии </a:t>
            </a:r>
          </a:p>
          <a:p>
            <a:pPr marL="285750" indent="-28575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Направление уведомлений о введении ограничений режима потребления электрической энергии с целью понудить потребителя оплатить счет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59E572DA-A9B7-46C6-A290-EFACACD66B95}"/>
              </a:ext>
            </a:extLst>
          </p:cNvPr>
          <p:cNvSpPr/>
          <p:nvPr/>
        </p:nvSpPr>
        <p:spPr>
          <a:xfrm>
            <a:off x="-464459" y="1768479"/>
            <a:ext cx="734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Действия </a:t>
            </a:r>
          </a:p>
          <a:p>
            <a:pPr algn="ctr">
              <a:spcAft>
                <a:spcPts val="1200"/>
              </a:spcAft>
            </a:pPr>
            <a:r>
              <a:rPr lang="ru-RU" b="1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ПАО «МОЭСК»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C524F53B-0888-46ED-A6B6-D03B417382EA}"/>
              </a:ext>
            </a:extLst>
          </p:cNvPr>
          <p:cNvSpPr/>
          <p:nvPr/>
        </p:nvSpPr>
        <p:spPr>
          <a:xfrm>
            <a:off x="5981700" y="176757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Действия </a:t>
            </a:r>
          </a:p>
          <a:p>
            <a:pPr algn="ctr">
              <a:spcAft>
                <a:spcPts val="1200"/>
              </a:spcAft>
            </a:pPr>
            <a:r>
              <a:rPr lang="ru-RU" b="1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ПАО «Мосэнергосбыт»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AB32551-9BB8-4A5C-A88D-EAEE93CB453F}"/>
              </a:ext>
            </a:extLst>
          </p:cNvPr>
          <p:cNvSpPr txBox="1"/>
          <p:nvPr/>
        </p:nvSpPr>
        <p:spPr>
          <a:xfrm>
            <a:off x="11649075" y="6595646"/>
            <a:ext cx="5429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25</a:t>
            </a:r>
            <a:endParaRPr lang="ru-RU" sz="16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3276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1">
            <a:extLst>
              <a:ext uri="{FF2B5EF4-FFF2-40B4-BE49-F238E27FC236}">
                <a16:creationId xmlns="" xmlns:a16="http://schemas.microsoft.com/office/drawing/2014/main" id="{19E7691A-DA82-48D9-A6FC-8095AB6400E0}"/>
              </a:ext>
            </a:extLst>
          </p:cNvPr>
          <p:cNvGrpSpPr>
            <a:grpSpLocks/>
          </p:cNvGrpSpPr>
          <p:nvPr/>
        </p:nvGrpSpPr>
        <p:grpSpPr bwMode="auto">
          <a:xfrm>
            <a:off x="4517563" y="3107173"/>
            <a:ext cx="3448050" cy="1812925"/>
            <a:chOff x="1754873" y="2734132"/>
            <a:chExt cx="4263974" cy="2185641"/>
          </a:xfrm>
        </p:grpSpPr>
        <p:pic>
          <p:nvPicPr>
            <p:cNvPr id="14" name="Picture 5" descr="FAS-logo-color.jpg">
              <a:extLst>
                <a:ext uri="{FF2B5EF4-FFF2-40B4-BE49-F238E27FC236}">
                  <a16:creationId xmlns="" xmlns:a16="http://schemas.microsoft.com/office/drawing/2014/main" id="{31549E51-FBE5-4EEA-BA4E-C8A642864E0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4873" y="2734132"/>
              <a:ext cx="685800" cy="749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6" descr="14098_427100966728_20531316728_5146316_6182604_n.jpg">
              <a:extLst>
                <a:ext uri="{FF2B5EF4-FFF2-40B4-BE49-F238E27FC236}">
                  <a16:creationId xmlns="" xmlns:a16="http://schemas.microsoft.com/office/drawing/2014/main" id="{ABCEF911-C545-4976-8BE6-FE0BCF1D76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1072" y="3580909"/>
              <a:ext cx="53340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TextBox 9">
              <a:extLst>
                <a:ext uri="{FF2B5EF4-FFF2-40B4-BE49-F238E27FC236}">
                  <a16:creationId xmlns="" xmlns:a16="http://schemas.microsoft.com/office/drawing/2014/main" id="{A9783C86-5ED7-4861-8AF8-1E76782243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5872" y="3549727"/>
              <a:ext cx="3330574" cy="556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solidFill>
                    <a:schemeClr val="tx1"/>
                  </a:solidFill>
                  <a:latin typeface="Trebuchet MS" panose="020B0603020202020204" pitchFamily="34" charset="0"/>
                  <a:cs typeface="Tahoma" panose="020B0604030504040204" pitchFamily="34" charset="0"/>
                </a:rPr>
                <a:t>moscow.fas</a:t>
              </a:r>
            </a:p>
          </p:txBody>
        </p:sp>
        <p:sp>
          <p:nvSpPr>
            <p:cNvPr id="17" name="TextBox 10">
              <a:extLst>
                <a:ext uri="{FF2B5EF4-FFF2-40B4-BE49-F238E27FC236}">
                  <a16:creationId xmlns="" xmlns:a16="http://schemas.microsoft.com/office/drawing/2014/main" id="{F0183D42-0FAF-4B5D-887C-231190A159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5871" y="4363025"/>
              <a:ext cx="3482976" cy="556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 dirty="0" err="1">
                  <a:solidFill>
                    <a:schemeClr val="tx1"/>
                  </a:solidFill>
                  <a:latin typeface="Trebuchet MS" panose="020B0603020202020204" pitchFamily="34" charset="0"/>
                  <a:cs typeface="Tahoma" panose="020B0604030504040204" pitchFamily="34" charset="0"/>
                </a:rPr>
                <a:t>mos.ufas.rus</a:t>
              </a:r>
              <a:endParaRPr lang="en-US" altLang="ru-RU" sz="2400" dirty="0">
                <a:solidFill>
                  <a:schemeClr val="tx1"/>
                </a:solidFill>
                <a:latin typeface="Trebuchet MS" panose="020B060302020202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8" name="TextBox 9">
            <a:extLst>
              <a:ext uri="{FF2B5EF4-FFF2-40B4-BE49-F238E27FC236}">
                <a16:creationId xmlns="" xmlns:a16="http://schemas.microsoft.com/office/drawing/2014/main" id="{0B725113-CBF1-4FD3-AE08-764CF8090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9388" y="3130985"/>
            <a:ext cx="269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>
                <a:solidFill>
                  <a:schemeClr val="tx1"/>
                </a:solidFill>
                <a:latin typeface="Trebuchet MS" panose="020B0603020202020204" pitchFamily="34" charset="0"/>
                <a:cs typeface="Tahoma" panose="020B0604030504040204" pitchFamily="34" charset="0"/>
              </a:rPr>
              <a:t>moscow.fas.gov.ru</a:t>
            </a:r>
          </a:p>
        </p:txBody>
      </p:sp>
      <p:pic>
        <p:nvPicPr>
          <p:cNvPr id="19" name="Рисунок 2">
            <a:extLst>
              <a:ext uri="{FF2B5EF4-FFF2-40B4-BE49-F238E27FC236}">
                <a16:creationId xmlns="" xmlns:a16="http://schemas.microsoft.com/office/drawing/2014/main" id="{F9174EA7-43C1-4EB7-AD5F-C91B497D67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00" t="15099" r="30313" b="16483"/>
          <a:stretch>
            <a:fillRect/>
          </a:stretch>
        </p:blipFill>
        <p:spPr bwMode="auto">
          <a:xfrm>
            <a:off x="4517563" y="4458135"/>
            <a:ext cx="5588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96691179-3379-4973-8F19-76C24CDFD291}"/>
              </a:ext>
            </a:extLst>
          </p:cNvPr>
          <p:cNvSpPr txBox="1"/>
          <p:nvPr/>
        </p:nvSpPr>
        <p:spPr>
          <a:xfrm>
            <a:off x="11649075" y="6595646"/>
            <a:ext cx="5429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26</a:t>
            </a:r>
            <a:endParaRPr lang="ru-RU" sz="16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9472" y="5177065"/>
            <a:ext cx="550225" cy="446782"/>
          </a:xfrm>
          <a:prstGeom prst="rect">
            <a:avLst/>
          </a:prstGeom>
        </p:spPr>
      </p:pic>
      <p:sp>
        <p:nvSpPr>
          <p:cNvPr id="21" name="TextBox 10">
            <a:extLst>
              <a:ext uri="{FF2B5EF4-FFF2-40B4-BE49-F238E27FC236}">
                <a16:creationId xmlns="" xmlns:a16="http://schemas.microsoft.com/office/drawing/2014/main" id="{F0183D42-0FAF-4B5D-887C-231190A15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9115" y="5132899"/>
            <a:ext cx="2816498" cy="461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ru-RU" sz="2400" dirty="0" err="1">
                <a:solidFill>
                  <a:schemeClr val="tx1"/>
                </a:solidFill>
                <a:latin typeface="Trebuchet MS" panose="020B0603020202020204" pitchFamily="34" charset="0"/>
                <a:cs typeface="Tahoma" panose="020B0604030504040204" pitchFamily="34" charset="0"/>
              </a:rPr>
              <a:t>fas_mos</a:t>
            </a:r>
            <a:endParaRPr lang="en-US" altLang="ru-RU" sz="2400" dirty="0">
              <a:solidFill>
                <a:schemeClr val="tx1"/>
              </a:solidFill>
              <a:latin typeface="Trebuchet MS" panose="020B0603020202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8107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0126" y="5338870"/>
            <a:ext cx="2329824" cy="838737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D63A967-1D18-4A5E-B11F-072FFAFF3B3D}"/>
              </a:ext>
            </a:extLst>
          </p:cNvPr>
          <p:cNvSpPr/>
          <p:nvPr/>
        </p:nvSpPr>
        <p:spPr>
          <a:xfrm>
            <a:off x="1029680" y="3136612"/>
            <a:ext cx="101326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000"/>
              </a:spcBef>
              <a:buClrTx/>
              <a:buFontTx/>
              <a:buNone/>
            </a:pPr>
            <a:r>
              <a:rPr lang="ru-RU" altLang="ru-RU" sz="3200" dirty="0">
                <a:solidFill>
                  <a:schemeClr val="tx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КОНТРОЛЬ В СФЕРЕ ГОСУДАРСТВЕННЫХ ЗАКУПОК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893450DE-409F-4AE9-8E2D-2AABD716EAC9}"/>
              </a:ext>
            </a:extLst>
          </p:cNvPr>
          <p:cNvSpPr/>
          <p:nvPr/>
        </p:nvSpPr>
        <p:spPr>
          <a:xfrm flipV="1">
            <a:off x="442799" y="3810000"/>
            <a:ext cx="11194030" cy="55516"/>
          </a:xfrm>
          <a:prstGeom prst="rect">
            <a:avLst/>
          </a:prstGeom>
          <a:solidFill>
            <a:srgbClr val="17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D8C50B5-24CD-4620-BC16-A27B98295870}"/>
              </a:ext>
            </a:extLst>
          </p:cNvPr>
          <p:cNvSpPr txBox="1"/>
          <p:nvPr/>
        </p:nvSpPr>
        <p:spPr>
          <a:xfrm>
            <a:off x="11830050" y="6595646"/>
            <a:ext cx="19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3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089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Диаграмма 9">
            <a:extLst>
              <a:ext uri="{FF2B5EF4-FFF2-40B4-BE49-F238E27FC236}">
                <a16:creationId xmlns="" xmlns:a16="http://schemas.microsoft.com/office/drawing/2014/main" id="{63C1B7E2-618F-4985-8449-19A5ACCBD2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6514298"/>
              </p:ext>
            </p:extLst>
          </p:nvPr>
        </p:nvGraphicFramePr>
        <p:xfrm>
          <a:off x="566056" y="1278337"/>
          <a:ext cx="11005456" cy="5275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B439237E-C6F9-46E1-B9C8-7FE735679CA9}"/>
              </a:ext>
            </a:extLst>
          </p:cNvPr>
          <p:cNvSpPr/>
          <p:nvPr/>
        </p:nvSpPr>
        <p:spPr bwMode="auto">
          <a:xfrm>
            <a:off x="1167849" y="2680621"/>
            <a:ext cx="792088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fld id="{16358527-E22D-45E1-8896-D3BC7D8A9A4C}" type="VALUE">
              <a:rPr lang="en-US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8 777</a:t>
            </a:fld>
            <a:endParaRPr kumimoji="0" lang="ru-RU" sz="1800" b="0" i="0" u="none" strike="noStrike" cap="none" normalizeH="0" baseline="0" dirty="0">
              <a:ln>
                <a:noFill/>
              </a:ln>
              <a:effectLst/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BAB3DA4A-0538-47FE-BF94-0DD0245F5A49}"/>
              </a:ext>
            </a:extLst>
          </p:cNvPr>
          <p:cNvSpPr/>
          <p:nvPr/>
        </p:nvSpPr>
        <p:spPr>
          <a:xfrm flipV="1">
            <a:off x="429985" y="1052504"/>
            <a:ext cx="11332029" cy="971937"/>
          </a:xfrm>
          <a:prstGeom prst="rect">
            <a:avLst/>
          </a:prstGeom>
          <a:solidFill>
            <a:srgbClr val="6CBA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2EDD6172-06D7-4788-8D8B-4BE9F9A3D053}"/>
              </a:ext>
            </a:extLst>
          </p:cNvPr>
          <p:cNvSpPr/>
          <p:nvPr/>
        </p:nvSpPr>
        <p:spPr bwMode="auto">
          <a:xfrm>
            <a:off x="2372151" y="2882049"/>
            <a:ext cx="872306" cy="58138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 sz="1600" b="1" i="0" u="none" strike="noStrike" kern="1200" baseline="0">
                <a:solidFill>
                  <a:srgbClr val="9BBB59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131F1480-B0C3-43C7-BB22-50F15D38DB71}"/>
              </a:ext>
            </a:extLst>
          </p:cNvPr>
          <p:cNvSpPr txBox="1"/>
          <p:nvPr/>
        </p:nvSpPr>
        <p:spPr>
          <a:xfrm>
            <a:off x="2484521" y="2244764"/>
            <a:ext cx="24212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ru-RU" sz="1400" b="1" dirty="0" smtClean="0">
                <a:solidFill>
                  <a:srgbClr val="000000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полугодие </a:t>
            </a:r>
            <a:r>
              <a:rPr lang="ru-RU" sz="14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2017 </a:t>
            </a:r>
            <a:r>
              <a:rPr lang="ru-RU" sz="1400" b="1" dirty="0">
                <a:solidFill>
                  <a:schemeClr val="tx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года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E01B305C-0A7A-4334-8E6C-4A758BDF932B}"/>
              </a:ext>
            </a:extLst>
          </p:cNvPr>
          <p:cNvSpPr txBox="1"/>
          <p:nvPr/>
        </p:nvSpPr>
        <p:spPr>
          <a:xfrm>
            <a:off x="6991816" y="2244764"/>
            <a:ext cx="24212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ru-RU" sz="1400" b="1" dirty="0" smtClean="0">
                <a:solidFill>
                  <a:srgbClr val="000000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полугодие </a:t>
            </a:r>
            <a:r>
              <a:rPr lang="ru-RU" sz="14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2018 </a:t>
            </a:r>
            <a:r>
              <a:rPr lang="ru-RU" sz="1400" b="1" dirty="0">
                <a:solidFill>
                  <a:schemeClr val="tx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года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1B18D77C-240E-46E8-BB13-E6BC84BE2832}"/>
              </a:ext>
            </a:extLst>
          </p:cNvPr>
          <p:cNvSpPr txBox="1"/>
          <p:nvPr/>
        </p:nvSpPr>
        <p:spPr>
          <a:xfrm>
            <a:off x="429985" y="1044853"/>
            <a:ext cx="115918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ОБЖАЛОВАНИЕ ДЕЙСТВИЙ (БЕЗДЕЙСТВИЙ</a:t>
            </a:r>
            <a:r>
              <a:rPr lang="ru-RU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ЗАКАЗЧИКОВ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(Глава 6</a:t>
            </a:r>
            <a:r>
              <a:rPr lang="ru-RU" sz="16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smtClean="0">
                <a:latin typeface="Trebuchet MS" panose="020B0603020202020204" pitchFamily="34" charset="0"/>
              </a:rPr>
              <a:t>Федерального закона «О контрактной системе в сфере закупок товаров, работ, услуг</a:t>
            </a:r>
          </a:p>
          <a:p>
            <a:pPr algn="ctr"/>
            <a:r>
              <a:rPr lang="ru-RU" sz="1600" dirty="0" smtClean="0">
                <a:latin typeface="Trebuchet MS" panose="020B0603020202020204" pitchFamily="34" charset="0"/>
              </a:rPr>
              <a:t>для обеспечения государственных и муниципальных нужд» от 05.04.2013 N 44-ФЗ</a:t>
            </a:r>
            <a:r>
              <a:rPr lang="ru-RU" sz="1600" dirty="0" smtClean="0"/>
              <a:t>)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000" dirty="0">
              <a:solidFill>
                <a:schemeClr val="tx1"/>
              </a:solidFill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E0D077F0-C875-405D-BCC4-92F59E783B45}"/>
              </a:ext>
            </a:extLst>
          </p:cNvPr>
          <p:cNvSpPr/>
          <p:nvPr/>
        </p:nvSpPr>
        <p:spPr bwMode="auto">
          <a:xfrm>
            <a:off x="3528733" y="3725056"/>
            <a:ext cx="792088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 sz="1197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42DC0676-8784-4CD3-92BE-4D1A41E39588}"/>
              </a:ext>
            </a:extLst>
          </p:cNvPr>
          <p:cNvSpPr/>
          <p:nvPr/>
        </p:nvSpPr>
        <p:spPr bwMode="auto">
          <a:xfrm>
            <a:off x="6512318" y="2956718"/>
            <a:ext cx="792088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fld id="{2F3A9D0E-7965-41BD-83D3-2B4697EB52CD}" type="VALUE">
              <a:rPr lang="en-US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8 033</a:t>
            </a:fld>
            <a:endParaRPr kumimoji="0" lang="ru-RU" sz="1800" b="0" i="0" u="none" strike="noStrike" cap="none" normalizeH="0" baseline="0" dirty="0">
              <a:ln>
                <a:noFill/>
              </a:ln>
              <a:effectLst/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94EB5C57-12B2-4AEA-A07B-C8AE5F9C4BC8}"/>
              </a:ext>
            </a:extLst>
          </p:cNvPr>
          <p:cNvSpPr txBox="1"/>
          <p:nvPr/>
        </p:nvSpPr>
        <p:spPr>
          <a:xfrm>
            <a:off x="11830050" y="6595646"/>
            <a:ext cx="19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Trebuchet MS" panose="020B0603020202020204" pitchFamily="34" charset="0"/>
              </a:rPr>
              <a:t>4</a:t>
            </a:r>
            <a:endParaRPr lang="ru-RU" sz="16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B439237E-C6F9-46E1-B9C8-7FE735679CA9}"/>
              </a:ext>
            </a:extLst>
          </p:cNvPr>
          <p:cNvSpPr/>
          <p:nvPr/>
        </p:nvSpPr>
        <p:spPr bwMode="auto">
          <a:xfrm>
            <a:off x="2412260" y="3588147"/>
            <a:ext cx="792088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dirty="0" smtClean="0"/>
              <a:t>6 181</a:t>
            </a:r>
            <a:endParaRPr kumimoji="0" lang="ru-RU" sz="1800" b="0" i="0" u="none" strike="noStrike" cap="none" normalizeH="0" baseline="0" dirty="0">
              <a:ln>
                <a:noFill/>
              </a:ln>
              <a:effectLst/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B439237E-C6F9-46E1-B9C8-7FE735679CA9}"/>
              </a:ext>
            </a:extLst>
          </p:cNvPr>
          <p:cNvSpPr/>
          <p:nvPr/>
        </p:nvSpPr>
        <p:spPr bwMode="auto">
          <a:xfrm>
            <a:off x="3623004" y="4449334"/>
            <a:ext cx="792088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dirty="0" smtClean="0"/>
              <a:t>2 636</a:t>
            </a:r>
            <a:endParaRPr kumimoji="0" lang="ru-RU" sz="1800" b="0" i="0" u="none" strike="noStrike" cap="none" normalizeH="0" baseline="0" dirty="0">
              <a:ln>
                <a:noFill/>
              </a:ln>
              <a:effectLst/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B439237E-C6F9-46E1-B9C8-7FE735679CA9}"/>
              </a:ext>
            </a:extLst>
          </p:cNvPr>
          <p:cNvSpPr/>
          <p:nvPr/>
        </p:nvSpPr>
        <p:spPr bwMode="auto">
          <a:xfrm>
            <a:off x="4878904" y="4771912"/>
            <a:ext cx="792088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dirty="0" smtClean="0"/>
              <a:t>2 413</a:t>
            </a:r>
            <a:endParaRPr kumimoji="0" lang="ru-RU" sz="1800" b="0" i="0" u="none" strike="noStrike" cap="none" normalizeH="0" baseline="0" dirty="0">
              <a:ln>
                <a:noFill/>
              </a:ln>
              <a:effectLst/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42DC0676-8784-4CD3-92BE-4D1A41E39588}"/>
              </a:ext>
            </a:extLst>
          </p:cNvPr>
          <p:cNvSpPr/>
          <p:nvPr/>
        </p:nvSpPr>
        <p:spPr bwMode="auto">
          <a:xfrm>
            <a:off x="7755955" y="3477396"/>
            <a:ext cx="792088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dirty="0" smtClean="0"/>
              <a:t>6 112</a:t>
            </a:r>
            <a:endParaRPr kumimoji="0" lang="ru-RU" sz="1800" b="0" i="0" u="none" strike="noStrike" cap="none" normalizeH="0" baseline="0" dirty="0">
              <a:ln>
                <a:noFill/>
              </a:ln>
              <a:effectLst/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42DC0676-8784-4CD3-92BE-4D1A41E39588}"/>
              </a:ext>
            </a:extLst>
          </p:cNvPr>
          <p:cNvSpPr/>
          <p:nvPr/>
        </p:nvSpPr>
        <p:spPr bwMode="auto">
          <a:xfrm>
            <a:off x="9003660" y="4326641"/>
            <a:ext cx="792088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dirty="0" smtClean="0"/>
              <a:t>2 413</a:t>
            </a:r>
            <a:endParaRPr kumimoji="0" lang="ru-RU" sz="1800" b="0" i="0" u="none" strike="noStrike" cap="none" normalizeH="0" baseline="0" dirty="0">
              <a:ln>
                <a:noFill/>
              </a:ln>
              <a:effectLst/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42DC0676-8784-4CD3-92BE-4D1A41E39588}"/>
              </a:ext>
            </a:extLst>
          </p:cNvPr>
          <p:cNvSpPr/>
          <p:nvPr/>
        </p:nvSpPr>
        <p:spPr bwMode="auto">
          <a:xfrm>
            <a:off x="10213260" y="4657781"/>
            <a:ext cx="792088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dirty="0" smtClean="0"/>
              <a:t>1 947</a:t>
            </a:r>
            <a:endParaRPr kumimoji="0" lang="ru-RU" sz="1800" b="0" i="0" u="none" strike="noStrike" cap="none" normalizeH="0" baseline="0" dirty="0">
              <a:ln>
                <a:noFill/>
              </a:ln>
              <a:effectLst/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4548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879A4472-49A8-4647-83FE-BBA96B8C1CC6}"/>
              </a:ext>
            </a:extLst>
          </p:cNvPr>
          <p:cNvSpPr/>
          <p:nvPr/>
        </p:nvSpPr>
        <p:spPr>
          <a:xfrm flipV="1">
            <a:off x="429985" y="1047726"/>
            <a:ext cx="11332029" cy="668872"/>
          </a:xfrm>
          <a:prstGeom prst="rect">
            <a:avLst/>
          </a:prstGeom>
          <a:solidFill>
            <a:srgbClr val="6CBA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="" xmlns:a16="http://schemas.microsoft.com/office/drawing/2014/main" id="{05147584-8836-4776-8985-4D2499C24B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3151191"/>
              </p:ext>
            </p:extLst>
          </p:nvPr>
        </p:nvGraphicFramePr>
        <p:xfrm>
          <a:off x="6357560" y="2825200"/>
          <a:ext cx="4282797" cy="2814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720209FD-643C-4E87-A2AA-DB53400CC7B2}"/>
              </a:ext>
            </a:extLst>
          </p:cNvPr>
          <p:cNvSpPr txBox="1">
            <a:spLocks/>
          </p:cNvSpPr>
          <p:nvPr/>
        </p:nvSpPr>
        <p:spPr>
          <a:xfrm>
            <a:off x="1284514" y="1180887"/>
            <a:ext cx="11462657" cy="573088"/>
          </a:xfrm>
          <a:prstGeom prst="rect">
            <a:avLst/>
          </a:prstGeom>
        </p:spPr>
        <p:txBody>
          <a:bodyPr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 kern="1200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>
              <a:defRPr/>
            </a:pPr>
            <a:r>
              <a:rPr lang="ru-RU" altLang="ru-RU" sz="2000" dirty="0">
                <a:solidFill>
                  <a:schemeClr val="tx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СООТНОШЕНИЕ КОЛИЧЕСТВА ПОСТУПИВШИХ ЖАЛОБ ПО ТИПАМ ЗАКАЗЧИКОВ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E0F11FA1-6797-4FAD-AD39-77DBA459C537}"/>
              </a:ext>
            </a:extLst>
          </p:cNvPr>
          <p:cNvSpPr txBox="1"/>
          <p:nvPr/>
        </p:nvSpPr>
        <p:spPr>
          <a:xfrm>
            <a:off x="6386885" y="1944433"/>
            <a:ext cx="42241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ru-RU" altLang="ru-RU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400" b="1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полугодие </a:t>
            </a:r>
            <a:r>
              <a:rPr lang="ru-RU" sz="14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2018 </a:t>
            </a:r>
            <a:r>
              <a:rPr lang="ru-RU" sz="1400" b="1" dirty="0">
                <a:solidFill>
                  <a:schemeClr val="tx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года 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4F918856-1799-4E87-9BF2-753B57E6F0B4}"/>
              </a:ext>
            </a:extLst>
          </p:cNvPr>
          <p:cNvSpPr/>
          <p:nvPr/>
        </p:nvSpPr>
        <p:spPr bwMode="auto">
          <a:xfrm>
            <a:off x="1937657" y="5837082"/>
            <a:ext cx="8255290" cy="58524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53BEF2BE-6968-4950-8F54-F387CF6FE5E3}"/>
              </a:ext>
            </a:extLst>
          </p:cNvPr>
          <p:cNvSpPr/>
          <p:nvPr/>
        </p:nvSpPr>
        <p:spPr bwMode="auto">
          <a:xfrm>
            <a:off x="1854174" y="6036985"/>
            <a:ext cx="82553" cy="72008"/>
          </a:xfrm>
          <a:prstGeom prst="rect">
            <a:avLst/>
          </a:prstGeom>
          <a:solidFill>
            <a:srgbClr val="A4C06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ru-RU" sz="2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57C0BE92-A3F8-4B0F-94FD-3E55D48CB2A7}"/>
              </a:ext>
            </a:extLst>
          </p:cNvPr>
          <p:cNvSpPr/>
          <p:nvPr/>
        </p:nvSpPr>
        <p:spPr bwMode="auto">
          <a:xfrm>
            <a:off x="5080659" y="6057290"/>
            <a:ext cx="82553" cy="72008"/>
          </a:xfrm>
          <a:prstGeom prst="rect">
            <a:avLst/>
          </a:prstGeom>
          <a:solidFill>
            <a:srgbClr val="5F8CC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ru-RU" sz="2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E211B694-1B8F-4FDF-9D82-EB9C4C243BEF}"/>
              </a:ext>
            </a:extLst>
          </p:cNvPr>
          <p:cNvSpPr/>
          <p:nvPr/>
        </p:nvSpPr>
        <p:spPr bwMode="auto">
          <a:xfrm>
            <a:off x="8504636" y="6057290"/>
            <a:ext cx="82553" cy="72008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ru-RU" sz="2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AA7389BC-95FE-4523-862C-D318CF016401}"/>
              </a:ext>
            </a:extLst>
          </p:cNvPr>
          <p:cNvSpPr txBox="1"/>
          <p:nvPr/>
        </p:nvSpPr>
        <p:spPr>
          <a:xfrm>
            <a:off x="2003682" y="5919100"/>
            <a:ext cx="1482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rebuchet MS" panose="020B0603020202020204" pitchFamily="34" charset="0"/>
              </a:rPr>
              <a:t>Субъект РФ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AE9DEF33-47A3-43E6-B291-9EA4C5FDC2C1}"/>
              </a:ext>
            </a:extLst>
          </p:cNvPr>
          <p:cNvSpPr txBox="1"/>
          <p:nvPr/>
        </p:nvSpPr>
        <p:spPr>
          <a:xfrm>
            <a:off x="5230392" y="5919100"/>
            <a:ext cx="225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rebuchet MS" panose="020B0603020202020204" pitchFamily="34" charset="0"/>
              </a:rPr>
              <a:t>Федеральный заказчик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C332C49D-3F24-4555-B129-51956493199A}"/>
              </a:ext>
            </a:extLst>
          </p:cNvPr>
          <p:cNvSpPr txBox="1"/>
          <p:nvPr/>
        </p:nvSpPr>
        <p:spPr>
          <a:xfrm>
            <a:off x="8587189" y="5939405"/>
            <a:ext cx="27539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rebuchet MS" panose="020B0603020202020204" pitchFamily="34" charset="0"/>
              </a:rPr>
              <a:t>Муниципальный заказчик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CA11073F-D0A6-4B4E-A0AF-B928BB3E4285}"/>
              </a:ext>
            </a:extLst>
          </p:cNvPr>
          <p:cNvSpPr txBox="1"/>
          <p:nvPr/>
        </p:nvSpPr>
        <p:spPr>
          <a:xfrm>
            <a:off x="11830050" y="6595646"/>
            <a:ext cx="19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5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484728" y="2532812"/>
            <a:ext cx="9163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  444 </a:t>
            </a:r>
            <a:endParaRPr lang="ru-RU" sz="1600" dirty="0"/>
          </a:p>
          <a:p>
            <a:r>
              <a:rPr lang="ru-RU" sz="1600" dirty="0"/>
              <a:t>(7,2%)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6065302" y="4813336"/>
            <a:ext cx="1211327" cy="49683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0" dirty="0" smtClean="0">
                <a:solidFill>
                  <a:schemeClr val="tx1"/>
                </a:solidFill>
              </a:rPr>
              <a:t>  4145</a:t>
            </a:r>
          </a:p>
          <a:p>
            <a:r>
              <a:rPr lang="ru-RU" sz="1600" b="0" dirty="0" smtClean="0">
                <a:solidFill>
                  <a:schemeClr val="tx1"/>
                </a:solidFill>
              </a:rPr>
              <a:t>(67,8%)</a:t>
            </a:r>
            <a:endParaRPr lang="ru-RU" sz="1600" b="0" dirty="0">
              <a:solidFill>
                <a:schemeClr val="tx1"/>
              </a:solidFill>
            </a:endParaRPr>
          </a:p>
        </p:txBody>
      </p:sp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2436664946"/>
              </p:ext>
            </p:extLst>
          </p:nvPr>
        </p:nvGraphicFramePr>
        <p:xfrm>
          <a:off x="792602" y="1641083"/>
          <a:ext cx="4789803" cy="412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E0F11FA1-6797-4FAD-AD39-77DBA459C537}"/>
              </a:ext>
            </a:extLst>
          </p:cNvPr>
          <p:cNvSpPr txBox="1"/>
          <p:nvPr/>
        </p:nvSpPr>
        <p:spPr>
          <a:xfrm>
            <a:off x="1103783" y="1948998"/>
            <a:ext cx="42241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ru-RU" altLang="ru-RU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400" b="1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полугодие </a:t>
            </a:r>
            <a:r>
              <a:rPr lang="ru-RU" sz="14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2017 </a:t>
            </a:r>
            <a:r>
              <a:rPr lang="ru-RU" sz="1400" b="1" dirty="0">
                <a:solidFill>
                  <a:schemeClr val="tx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года </a:t>
            </a:r>
          </a:p>
        </p:txBody>
      </p:sp>
    </p:spTree>
    <p:extLst>
      <p:ext uri="{BB962C8B-B14F-4D97-AF65-F5344CB8AC3E}">
        <p14:creationId xmlns:p14="http://schemas.microsoft.com/office/powerpoint/2010/main" val="19567594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504B6A04-5F74-4321-BF81-3C0E120372C1}"/>
              </a:ext>
            </a:extLst>
          </p:cNvPr>
          <p:cNvSpPr/>
          <p:nvPr/>
        </p:nvSpPr>
        <p:spPr>
          <a:xfrm flipV="1">
            <a:off x="429985" y="1047725"/>
            <a:ext cx="11332029" cy="817457"/>
          </a:xfrm>
          <a:prstGeom prst="rect">
            <a:avLst/>
          </a:prstGeom>
          <a:solidFill>
            <a:srgbClr val="6CBA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2CD95D5D-8F34-44ED-92FC-02977B8BFC5B}"/>
              </a:ext>
            </a:extLst>
          </p:cNvPr>
          <p:cNvSpPr txBox="1">
            <a:spLocks/>
          </p:cNvSpPr>
          <p:nvPr/>
        </p:nvSpPr>
        <p:spPr>
          <a:xfrm>
            <a:off x="1363406" y="1153601"/>
            <a:ext cx="11123406" cy="573088"/>
          </a:xfrm>
          <a:prstGeom prst="rect">
            <a:avLst/>
          </a:prstGeom>
        </p:spPr>
        <p:txBody>
          <a:bodyPr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 kern="1200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>
              <a:defRPr/>
            </a:pPr>
            <a:r>
              <a:rPr lang="ru-RU" altLang="ru-RU" sz="2000" dirty="0">
                <a:solidFill>
                  <a:schemeClr val="tx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ОСНОВНЫЕ ВИДЫ НАРУШЕНИЙ, ВЫЯВЛЕННЫЕ ПРИ РАССМОТРЕНИИ </a:t>
            </a:r>
            <a:r>
              <a:rPr lang="ru-RU" altLang="ru-RU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ЖАЛОБ</a:t>
            </a:r>
            <a:endParaRPr lang="en-US" altLang="ru-RU" sz="2000" dirty="0" smtClean="0">
              <a:solidFill>
                <a:schemeClr val="tx1"/>
              </a:solidFill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defRPr/>
            </a:pPr>
            <a:r>
              <a:rPr lang="en-US" altLang="ru-RU" sz="2000" dirty="0">
                <a:solidFill>
                  <a:schemeClr val="tx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u-RU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</a:t>
            </a:r>
            <a:r>
              <a:rPr lang="en-US" altLang="ru-RU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altLang="ru-RU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полугодие</a:t>
            </a:r>
            <a:r>
              <a:rPr lang="ru-RU" altLang="ru-RU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2018 г. </a:t>
            </a:r>
            <a:endParaRPr lang="ru-RU" altLang="ru-RU" sz="2000" dirty="0">
              <a:solidFill>
                <a:schemeClr val="tx1"/>
              </a:solidFill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6">
            <a:extLst>
              <a:ext uri="{FF2B5EF4-FFF2-40B4-BE49-F238E27FC236}">
                <a16:creationId xmlns="" xmlns:a16="http://schemas.microsoft.com/office/drawing/2014/main" id="{3D56F694-1711-4EEB-ACA8-7A0C50534F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9682" y="4090260"/>
            <a:ext cx="8423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None/>
            </a:pPr>
            <a:r>
              <a:rPr lang="ru-RU" sz="1800" dirty="0">
                <a:solidFill>
                  <a:schemeClr val="tx1"/>
                </a:solidFill>
              </a:rPr>
              <a:t>Нарушения порядка отбора участников закупок</a:t>
            </a:r>
          </a:p>
        </p:txBody>
      </p:sp>
      <p:sp>
        <p:nvSpPr>
          <p:cNvPr id="9" name="Прямоугольник 7">
            <a:extLst>
              <a:ext uri="{FF2B5EF4-FFF2-40B4-BE49-F238E27FC236}">
                <a16:creationId xmlns="" xmlns:a16="http://schemas.microsoft.com/office/drawing/2014/main" id="{7D3933F1-BC49-464C-87A6-4B33D4BD9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0038" y="2229584"/>
            <a:ext cx="7939088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None/>
            </a:pPr>
            <a:r>
              <a:rPr lang="ru-RU" sz="1800" dirty="0">
                <a:solidFill>
                  <a:schemeClr val="tx1"/>
                </a:solidFill>
              </a:rPr>
              <a:t>Нарушения в части установления требований в документации </a:t>
            </a:r>
          </a:p>
          <a:p>
            <a:pPr>
              <a:buNone/>
            </a:pPr>
            <a:r>
              <a:rPr lang="ru-RU" sz="1800" dirty="0">
                <a:solidFill>
                  <a:schemeClr val="tx1"/>
                </a:solidFill>
              </a:rPr>
              <a:t>о закупках, влекущих ограничение количества участников закупок</a:t>
            </a:r>
          </a:p>
        </p:txBody>
      </p:sp>
      <p:sp>
        <p:nvSpPr>
          <p:cNvPr id="10" name="Прямоугольник 7">
            <a:extLst>
              <a:ext uri="{FF2B5EF4-FFF2-40B4-BE49-F238E27FC236}">
                <a16:creationId xmlns="" xmlns:a16="http://schemas.microsoft.com/office/drawing/2014/main" id="{A179D4CF-BDAE-437C-B02E-1A761B667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9682" y="3019865"/>
            <a:ext cx="7799800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None/>
            </a:pPr>
            <a:r>
              <a:rPr lang="ru-RU" sz="1800" dirty="0">
                <a:solidFill>
                  <a:schemeClr val="tx1"/>
                </a:solidFill>
              </a:rPr>
              <a:t>Нарушения порядка заключения контракта или неправомерное изменение его условий, а также заключение контракта </a:t>
            </a:r>
          </a:p>
          <a:p>
            <a:pPr>
              <a:buNone/>
            </a:pPr>
            <a:r>
              <a:rPr lang="ru-RU" sz="1800" dirty="0">
                <a:solidFill>
                  <a:schemeClr val="tx1"/>
                </a:solidFill>
              </a:rPr>
              <a:t>с нарушением объявленных условий закупок</a:t>
            </a:r>
          </a:p>
        </p:txBody>
      </p:sp>
      <p:pic>
        <p:nvPicPr>
          <p:cNvPr id="11" name="Рисунок 14">
            <a:extLst>
              <a:ext uri="{FF2B5EF4-FFF2-40B4-BE49-F238E27FC236}">
                <a16:creationId xmlns="" xmlns:a16="http://schemas.microsoft.com/office/drawing/2014/main" id="{AC3FE188-6E79-415D-8448-A020A3C6F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977" y="2346280"/>
            <a:ext cx="36036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Рисунок 15">
            <a:extLst>
              <a:ext uri="{FF2B5EF4-FFF2-40B4-BE49-F238E27FC236}">
                <a16:creationId xmlns="" xmlns:a16="http://schemas.microsoft.com/office/drawing/2014/main" id="{5E2502C0-6E17-40A5-B3DB-BF8784CF6D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251" y="3025669"/>
            <a:ext cx="3603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Рисунок 16">
            <a:extLst>
              <a:ext uri="{FF2B5EF4-FFF2-40B4-BE49-F238E27FC236}">
                <a16:creationId xmlns="" xmlns:a16="http://schemas.microsoft.com/office/drawing/2014/main" id="{5E436627-D9CC-4E05-BC08-CEBEDED3C1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876" y="4115339"/>
            <a:ext cx="36036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5AD93399-054C-4EC1-A474-7CF9FB22C81B}"/>
              </a:ext>
            </a:extLst>
          </p:cNvPr>
          <p:cNvSpPr/>
          <p:nvPr/>
        </p:nvSpPr>
        <p:spPr>
          <a:xfrm>
            <a:off x="2859682" y="4659468"/>
            <a:ext cx="73145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Нарушения порядка выбора способа определения поставщика </a:t>
            </a:r>
          </a:p>
          <a:p>
            <a:r>
              <a:rPr lang="ru-RU" dirty="0"/>
              <a:t>(подрядчика исполнителя)</a:t>
            </a:r>
          </a:p>
        </p:txBody>
      </p:sp>
      <p:pic>
        <p:nvPicPr>
          <p:cNvPr id="15" name="Рисунок 16">
            <a:extLst>
              <a:ext uri="{FF2B5EF4-FFF2-40B4-BE49-F238E27FC236}">
                <a16:creationId xmlns="" xmlns:a16="http://schemas.microsoft.com/office/drawing/2014/main" id="{E7C61131-5EC2-4600-BC77-3750E262AE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876" y="4662603"/>
            <a:ext cx="36036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Рисунок 14">
            <a:extLst>
              <a:ext uri="{FF2B5EF4-FFF2-40B4-BE49-F238E27FC236}">
                <a16:creationId xmlns="" xmlns:a16="http://schemas.microsoft.com/office/drawing/2014/main" id="{57295F03-8D4B-4EF5-9906-A59A4F0F81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251" y="2346280"/>
            <a:ext cx="36036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7CA797AD-F296-4784-A220-0331B10C9F06}"/>
              </a:ext>
            </a:extLst>
          </p:cNvPr>
          <p:cNvSpPr txBox="1"/>
          <p:nvPr/>
        </p:nvSpPr>
        <p:spPr>
          <a:xfrm>
            <a:off x="11830050" y="6595646"/>
            <a:ext cx="19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6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5425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079"/>
          <p:cNvSpPr>
            <a:spLocks noChangeArrowheads="1"/>
          </p:cNvSpPr>
          <p:nvPr/>
        </p:nvSpPr>
        <p:spPr bwMode="auto">
          <a:xfrm>
            <a:off x="1524000" y="3174406"/>
            <a:ext cx="9144000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39725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ts val="1000"/>
              </a:spcBef>
              <a:buClrTx/>
            </a:pPr>
            <a:r>
              <a:rPr lang="ru-RU" alt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ПРОВЕРКА </a:t>
            </a:r>
            <a:r>
              <a:rPr lang="ru-RU" alt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ГОСУДАРСТВЕННЫХ</a:t>
            </a:r>
            <a:r>
              <a:rPr lang="ru-RU" alt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ЗАКУПОК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240" y="5589241"/>
            <a:ext cx="2329824" cy="838737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AB016E5-73FE-4B10-A9A4-FDED220CF014}"/>
              </a:ext>
            </a:extLst>
          </p:cNvPr>
          <p:cNvSpPr/>
          <p:nvPr/>
        </p:nvSpPr>
        <p:spPr>
          <a:xfrm flipV="1">
            <a:off x="442799" y="3810000"/>
            <a:ext cx="11194030" cy="55516"/>
          </a:xfrm>
          <a:prstGeom prst="rect">
            <a:avLst/>
          </a:prstGeom>
          <a:solidFill>
            <a:srgbClr val="17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D6AC453-69EF-4BB9-A129-D146C275549A}"/>
              </a:ext>
            </a:extLst>
          </p:cNvPr>
          <p:cNvSpPr txBox="1"/>
          <p:nvPr/>
        </p:nvSpPr>
        <p:spPr>
          <a:xfrm>
            <a:off x="11830050" y="6595646"/>
            <a:ext cx="19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7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486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382667D9-D0A9-46D1-884D-6EB1590FFD53}"/>
              </a:ext>
            </a:extLst>
          </p:cNvPr>
          <p:cNvSpPr/>
          <p:nvPr/>
        </p:nvSpPr>
        <p:spPr>
          <a:xfrm flipV="1">
            <a:off x="429985" y="1047726"/>
            <a:ext cx="11332029" cy="668872"/>
          </a:xfrm>
          <a:prstGeom prst="rect">
            <a:avLst/>
          </a:prstGeom>
          <a:solidFill>
            <a:srgbClr val="6CBA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77756" y="2060848"/>
            <a:ext cx="23387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300" dirty="0">
              <a:solidFill>
                <a:schemeClr val="tx2"/>
              </a:solidFill>
              <a:latin typeface="Trebuchet MS" panose="020B0603020202020204" pitchFamily="34" charset="0"/>
            </a:endParaRPr>
          </a:p>
          <a:p>
            <a:pPr algn="ctr"/>
            <a:endParaRPr lang="ru-RU" sz="1300" dirty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8A4E63F4-A34E-4628-B038-DDED68A947A7}"/>
              </a:ext>
            </a:extLst>
          </p:cNvPr>
          <p:cNvSpPr/>
          <p:nvPr/>
        </p:nvSpPr>
        <p:spPr>
          <a:xfrm>
            <a:off x="1127123" y="1032148"/>
            <a:ext cx="9937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tabLst>
                <a:tab pos="444500" algn="l"/>
              </a:tabLs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cs typeface="ＭＳ Ｐゴシック" charset="-128"/>
              </a:rPr>
              <a:t>ОСНОВАНИЯ ДЛЯ НАПРАВЛЕНИЯ ЗАКАЗЧИКАМИ ОБРАЩЕНИЙ О ВКЛЮЧЕНИИ СВЕДЕНИЙ О ПОСТАВЩИКАХ (подрядчиках, исполнителях) В РНП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C303A16B-1EE6-4486-9353-3CEB67931836}"/>
              </a:ext>
            </a:extLst>
          </p:cNvPr>
          <p:cNvSpPr txBox="1"/>
          <p:nvPr/>
        </p:nvSpPr>
        <p:spPr>
          <a:xfrm>
            <a:off x="2224400" y="1884209"/>
            <a:ext cx="35058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ru-RU" sz="1400" b="1" dirty="0" smtClean="0">
                <a:solidFill>
                  <a:srgbClr val="000000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полугодие </a:t>
            </a:r>
            <a:r>
              <a:rPr lang="ru-RU" sz="14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2017 </a:t>
            </a:r>
            <a:r>
              <a:rPr lang="ru-RU" sz="1400" b="1" dirty="0">
                <a:solidFill>
                  <a:schemeClr val="tx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года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8AAB93EA-AF96-4790-B566-725407275433}"/>
              </a:ext>
            </a:extLst>
          </p:cNvPr>
          <p:cNvSpPr txBox="1"/>
          <p:nvPr/>
        </p:nvSpPr>
        <p:spPr>
          <a:xfrm>
            <a:off x="6867107" y="1893237"/>
            <a:ext cx="2363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ru-RU" sz="1400" b="1" dirty="0" smtClean="0">
                <a:solidFill>
                  <a:srgbClr val="000000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полугодие </a:t>
            </a:r>
            <a:r>
              <a:rPr lang="ru-RU" sz="14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2018 </a:t>
            </a:r>
            <a:r>
              <a:rPr lang="ru-RU" sz="1400" b="1" dirty="0">
                <a:solidFill>
                  <a:schemeClr val="tx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года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56D1130-FE08-4B6C-9FC8-D9B813051661}"/>
              </a:ext>
            </a:extLst>
          </p:cNvPr>
          <p:cNvSpPr txBox="1"/>
          <p:nvPr/>
        </p:nvSpPr>
        <p:spPr>
          <a:xfrm>
            <a:off x="11830050" y="6595646"/>
            <a:ext cx="19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8</a:t>
            </a:r>
            <a:endParaRPr lang="ru-RU" sz="1600" dirty="0">
              <a:solidFill>
                <a:schemeClr val="bg1"/>
              </a:solidFill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135386347"/>
              </p:ext>
            </p:extLst>
          </p:nvPr>
        </p:nvGraphicFramePr>
        <p:xfrm>
          <a:off x="1410206" y="2183271"/>
          <a:ext cx="9654669" cy="4223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615196" y="467469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461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03004" y="5423831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242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63864" y="359677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816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63864" y="5044031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540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19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73AEEDC2-B281-40A7-9D68-7137CFAF2712}"/>
              </a:ext>
            </a:extLst>
          </p:cNvPr>
          <p:cNvSpPr/>
          <p:nvPr/>
        </p:nvSpPr>
        <p:spPr>
          <a:xfrm flipV="1">
            <a:off x="472153" y="1047726"/>
            <a:ext cx="11332029" cy="668872"/>
          </a:xfrm>
          <a:prstGeom prst="rect">
            <a:avLst/>
          </a:prstGeom>
          <a:solidFill>
            <a:srgbClr val="6CBA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CustomShape 6">
            <a:extLst>
              <a:ext uri="{FF2B5EF4-FFF2-40B4-BE49-F238E27FC236}">
                <a16:creationId xmlns="" xmlns:a16="http://schemas.microsoft.com/office/drawing/2014/main" id="{29439096-FDFB-4B5B-BC3A-EEA051E29C4C}"/>
              </a:ext>
            </a:extLst>
          </p:cNvPr>
          <p:cNvSpPr/>
          <p:nvPr/>
        </p:nvSpPr>
        <p:spPr>
          <a:xfrm>
            <a:off x="429985" y="4632453"/>
            <a:ext cx="11332029" cy="1200329"/>
          </a:xfrm>
          <a:prstGeom prst="rect">
            <a:avLst/>
          </a:prstGeom>
          <a:solidFill>
            <a:srgbClr val="D7D7D7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E099F7A9-B24A-4AAF-970B-B1F1AFDB2824}"/>
              </a:ext>
            </a:extLst>
          </p:cNvPr>
          <p:cNvSpPr/>
          <p:nvPr/>
        </p:nvSpPr>
        <p:spPr>
          <a:xfrm>
            <a:off x="1955799" y="1058996"/>
            <a:ext cx="828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tabLst>
                <a:tab pos="444500" algn="l"/>
              </a:tabLst>
            </a:pPr>
            <a:r>
              <a:rPr 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СТАТИСТИКА ПРИНИМАЕМЫХ РЕШЕНИЙ ПО ВОПРОСУ ВКЛЮЧЕНИЯ СВЕДЕНИЙ О ПОСТАВЩИКАХ (подрядчиках, исполнителях) В РНП</a:t>
            </a:r>
          </a:p>
        </p:txBody>
      </p:sp>
      <p:sp>
        <p:nvSpPr>
          <p:cNvPr id="11" name="CustomShape 6">
            <a:extLst>
              <a:ext uri="{FF2B5EF4-FFF2-40B4-BE49-F238E27FC236}">
                <a16:creationId xmlns="" xmlns:a16="http://schemas.microsoft.com/office/drawing/2014/main" id="{8B8CB237-535E-49F9-9298-46C4BEA1AAEF}"/>
              </a:ext>
            </a:extLst>
          </p:cNvPr>
          <p:cNvSpPr/>
          <p:nvPr/>
        </p:nvSpPr>
        <p:spPr>
          <a:xfrm>
            <a:off x="429985" y="2672678"/>
            <a:ext cx="11332030" cy="1337407"/>
          </a:xfrm>
          <a:prstGeom prst="rect">
            <a:avLst/>
          </a:prstGeom>
          <a:solidFill>
            <a:srgbClr val="D7D7D7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F2347161-3D38-4C7B-B64D-0C7BD2B20B37}"/>
              </a:ext>
            </a:extLst>
          </p:cNvPr>
          <p:cNvSpPr/>
          <p:nvPr/>
        </p:nvSpPr>
        <p:spPr>
          <a:xfrm>
            <a:off x="507998" y="2801039"/>
            <a:ext cx="523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факту уклонения от заключения контракта </a:t>
            </a:r>
            <a:r>
              <a:rPr 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сведения почти</a:t>
            </a:r>
            <a:r>
              <a:rPr lang="en-US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</a:t>
            </a:r>
            <a:r>
              <a:rPr lang="ru-RU" b="1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каждом втором поставщике</a:t>
            </a:r>
            <a:r>
              <a:rPr 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(подрядчике, исполнителе) включаются в РНП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A5BF4AB-2440-408C-A402-1308A93B22F8}"/>
              </a:ext>
            </a:extLst>
          </p:cNvPr>
          <p:cNvSpPr/>
          <p:nvPr/>
        </p:nvSpPr>
        <p:spPr>
          <a:xfrm>
            <a:off x="429985" y="4609945"/>
            <a:ext cx="523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факту одностороннего расторжения Заказчиком контракта </a:t>
            </a:r>
            <a:r>
              <a:rPr 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решение о включении сведений в РНП стало приниматься на </a:t>
            </a:r>
            <a:r>
              <a:rPr lang="ru-RU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19% </a:t>
            </a:r>
            <a:r>
              <a:rPr lang="ru-RU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чаще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C3C5097C-EE98-4D36-9A60-858DC946BA4E}"/>
              </a:ext>
            </a:extLst>
          </p:cNvPr>
          <p:cNvSpPr/>
          <p:nvPr/>
        </p:nvSpPr>
        <p:spPr>
          <a:xfrm>
            <a:off x="6525058" y="2315647"/>
            <a:ext cx="1963999" cy="384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РНП - уклонение</a:t>
            </a:r>
            <a:endParaRPr lang="ru-RU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CDFB7B3F-F206-4AD3-8E34-A76E1E0D21A9}"/>
              </a:ext>
            </a:extLst>
          </p:cNvPr>
          <p:cNvSpPr/>
          <p:nvPr/>
        </p:nvSpPr>
        <p:spPr>
          <a:xfrm>
            <a:off x="10480891" y="1830020"/>
            <a:ext cx="14478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alt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полугодие</a:t>
            </a:r>
            <a:endParaRPr lang="en-US" dirty="0">
              <a:solidFill>
                <a:srgbClr val="000000"/>
              </a:solidFill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dirty="0">
                <a:solidFill>
                  <a:srgbClr val="000000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2018 г.</a:t>
            </a:r>
            <a:endParaRPr lang="ru-RU" dirty="0">
              <a:latin typeface="Trebuchet MS" panose="020B0603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E3713822-CB5B-45A9-92BF-9EA91C22C58A}"/>
              </a:ext>
            </a:extLst>
          </p:cNvPr>
          <p:cNvSpPr/>
          <p:nvPr/>
        </p:nvSpPr>
        <p:spPr>
          <a:xfrm>
            <a:off x="9056518" y="1836116"/>
            <a:ext cx="1449435" cy="72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alt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ru-RU" dirty="0" smtClean="0">
                <a:solidFill>
                  <a:srgbClr val="000000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полугодие</a:t>
            </a:r>
            <a:endParaRPr lang="en-US" dirty="0">
              <a:solidFill>
                <a:srgbClr val="000000"/>
              </a:solidFill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2017 г.</a:t>
            </a:r>
            <a:endParaRPr lang="ru-RU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8D96C537-B67E-4860-9970-AC5010A9033F}"/>
              </a:ext>
            </a:extLst>
          </p:cNvPr>
          <p:cNvSpPr/>
          <p:nvPr/>
        </p:nvSpPr>
        <p:spPr>
          <a:xfrm>
            <a:off x="6166664" y="2909683"/>
            <a:ext cx="2850460" cy="384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Обращений рассмотрено</a:t>
            </a:r>
            <a:endParaRPr lang="ru-RU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65993E32-9FAD-40D8-A1D3-62FFC2F41141}"/>
              </a:ext>
            </a:extLst>
          </p:cNvPr>
          <p:cNvSpPr/>
          <p:nvPr/>
        </p:nvSpPr>
        <p:spPr>
          <a:xfrm>
            <a:off x="6533877" y="3413021"/>
            <a:ext cx="1914307" cy="384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Включено в РНП</a:t>
            </a:r>
            <a:endParaRPr lang="ru-RU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61C5BDEC-C69B-45B4-8280-8D08DC51A8CF}"/>
              </a:ext>
            </a:extLst>
          </p:cNvPr>
          <p:cNvSpPr/>
          <p:nvPr/>
        </p:nvSpPr>
        <p:spPr>
          <a:xfrm>
            <a:off x="9466829" y="2920557"/>
            <a:ext cx="6288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242</a:t>
            </a:r>
            <a:endParaRPr lang="ru-RU" dirty="0">
              <a:latin typeface="Trebuchet MS" panose="020B0603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87DF2466-E4E7-468C-A628-EF9EC05BB92E}"/>
              </a:ext>
            </a:extLst>
          </p:cNvPr>
          <p:cNvSpPr txBox="1"/>
          <p:nvPr/>
        </p:nvSpPr>
        <p:spPr>
          <a:xfrm>
            <a:off x="9462035" y="3413021"/>
            <a:ext cx="5501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rebuchet MS" panose="020B0603020202020204" pitchFamily="34" charset="0"/>
              </a:rPr>
              <a:t>134</a:t>
            </a:r>
            <a:endParaRPr lang="en-US" dirty="0">
              <a:latin typeface="Trebuchet MS" panose="020B0603020202020204" pitchFamily="34" charset="0"/>
            </a:endParaRPr>
          </a:p>
          <a:p>
            <a:endParaRPr lang="ru-RU" dirty="0">
              <a:latin typeface="Trebuchet MS" panose="020B0603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0CC4A1B0-90DA-4E0E-A57B-01034D89AE1C}"/>
              </a:ext>
            </a:extLst>
          </p:cNvPr>
          <p:cNvSpPr txBox="1"/>
          <p:nvPr/>
        </p:nvSpPr>
        <p:spPr>
          <a:xfrm>
            <a:off x="10922519" y="2914363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rebuchet MS" panose="020B0603020202020204" pitchFamily="34" charset="0"/>
              </a:rPr>
              <a:t>540</a:t>
            </a:r>
            <a:endParaRPr lang="ru-RU" dirty="0">
              <a:latin typeface="Trebuchet MS" panose="020B0603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A5079FFE-4A3B-4C72-962F-6A4E69AB922B}"/>
              </a:ext>
            </a:extLst>
          </p:cNvPr>
          <p:cNvSpPr txBox="1"/>
          <p:nvPr/>
        </p:nvSpPr>
        <p:spPr>
          <a:xfrm>
            <a:off x="10922519" y="3417701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rebuchet MS" panose="020B0603020202020204" pitchFamily="34" charset="0"/>
              </a:rPr>
              <a:t>241</a:t>
            </a:r>
            <a:endParaRPr lang="ru-RU" dirty="0">
              <a:latin typeface="Trebuchet MS" panose="020B0603020202020204" pitchFamily="34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E809CCEC-D8F1-41E6-9FD4-B8ACBCBA368C}"/>
              </a:ext>
            </a:extLst>
          </p:cNvPr>
          <p:cNvSpPr/>
          <p:nvPr/>
        </p:nvSpPr>
        <p:spPr>
          <a:xfrm>
            <a:off x="6468029" y="4256118"/>
            <a:ext cx="2234906" cy="384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РНП - расторжение</a:t>
            </a:r>
            <a:endParaRPr lang="ru-RU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D4C1B8B9-4FCA-4686-A1DC-4A0EBE89745D}"/>
              </a:ext>
            </a:extLst>
          </p:cNvPr>
          <p:cNvSpPr/>
          <p:nvPr/>
        </p:nvSpPr>
        <p:spPr>
          <a:xfrm>
            <a:off x="6147888" y="4721003"/>
            <a:ext cx="2850460" cy="384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Обращений рассмотрено</a:t>
            </a:r>
            <a:endParaRPr lang="ru-RU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10BBCDF6-8185-4393-B757-AEAE60BABCCA}"/>
              </a:ext>
            </a:extLst>
          </p:cNvPr>
          <p:cNvSpPr/>
          <p:nvPr/>
        </p:nvSpPr>
        <p:spPr>
          <a:xfrm>
            <a:off x="6533875" y="5232617"/>
            <a:ext cx="1914307" cy="384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Включено в РНП</a:t>
            </a:r>
            <a:endParaRPr lang="ru-RU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D0EB9511-E11C-4ADD-BE05-6DA12CC27EA0}"/>
              </a:ext>
            </a:extLst>
          </p:cNvPr>
          <p:cNvSpPr/>
          <p:nvPr/>
        </p:nvSpPr>
        <p:spPr>
          <a:xfrm>
            <a:off x="9506159" y="4721002"/>
            <a:ext cx="550152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461</a:t>
            </a:r>
            <a:endParaRPr lang="ru-RU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B31613F5-FD83-4B4A-834E-1471944247D5}"/>
              </a:ext>
            </a:extLst>
          </p:cNvPr>
          <p:cNvSpPr/>
          <p:nvPr/>
        </p:nvSpPr>
        <p:spPr>
          <a:xfrm>
            <a:off x="9506159" y="5232616"/>
            <a:ext cx="550152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278</a:t>
            </a:r>
            <a:endParaRPr lang="ru-RU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43CA2AF6-B16B-4E27-817A-3F1B524035AC}"/>
              </a:ext>
            </a:extLst>
          </p:cNvPr>
          <p:cNvSpPr/>
          <p:nvPr/>
        </p:nvSpPr>
        <p:spPr>
          <a:xfrm>
            <a:off x="10929732" y="4721002"/>
            <a:ext cx="550152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816</a:t>
            </a:r>
            <a:endParaRPr lang="ru-RU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F020267B-46C3-41AA-BC6F-94E1D29EF5E6}"/>
              </a:ext>
            </a:extLst>
          </p:cNvPr>
          <p:cNvSpPr/>
          <p:nvPr/>
        </p:nvSpPr>
        <p:spPr>
          <a:xfrm>
            <a:off x="10929731" y="5232616"/>
            <a:ext cx="550152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646</a:t>
            </a:r>
            <a:endParaRPr lang="ru-RU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A3EC351A-9979-47E2-92CF-E2D06219E1E9}"/>
              </a:ext>
            </a:extLst>
          </p:cNvPr>
          <p:cNvSpPr txBox="1"/>
          <p:nvPr/>
        </p:nvSpPr>
        <p:spPr>
          <a:xfrm>
            <a:off x="11830050" y="6595646"/>
            <a:ext cx="19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Trebuchet MS" panose="020B0603020202020204" pitchFamily="34" charset="0"/>
              </a:rPr>
              <a:t>9</a:t>
            </a:r>
            <a:endParaRPr lang="ru-RU" sz="16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40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8314</TotalTime>
  <Words>1067</Words>
  <Application>Microsoft Office PowerPoint</Application>
  <PresentationFormat>Широкоэкранный</PresentationFormat>
  <Paragraphs>277</Paragraphs>
  <Slides>26</Slides>
  <Notes>24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6" baseType="lpstr">
      <vt:lpstr>MS PGothic</vt:lpstr>
      <vt:lpstr>MS PGothic</vt:lpstr>
      <vt:lpstr>Andale Sans UI</vt:lpstr>
      <vt:lpstr>Arial</vt:lpstr>
      <vt:lpstr>Calibri</vt:lpstr>
      <vt:lpstr>Mangal</vt:lpstr>
      <vt:lpstr>Tahoma</vt:lpstr>
      <vt:lpstr>Times New Roman</vt:lpstr>
      <vt:lpstr>Trebuchet MS</vt:lpstr>
      <vt:lpstr>1_Тема Office</vt:lpstr>
      <vt:lpstr>Презентация PowerPoint</vt:lpstr>
      <vt:lpstr>ОСНОВНЫЕ НАПРАВЛЕНИЯ ДЕЯТЕЛЬНОСТИ МОСКОВСКОГО УФАС РОССИИ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Олеся Владиславовна Прусская</dc:creator>
  <cp:lastModifiedBy>Елизавета Александровна Маркина</cp:lastModifiedBy>
  <cp:revision>94</cp:revision>
  <cp:lastPrinted>2018-09-07T10:51:21Z</cp:lastPrinted>
  <dcterms:created xsi:type="dcterms:W3CDTF">2018-03-14T07:40:06Z</dcterms:created>
  <dcterms:modified xsi:type="dcterms:W3CDTF">2018-09-13T12:19:11Z</dcterms:modified>
</cp:coreProperties>
</file>