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6" r:id="rId2"/>
    <p:sldId id="311" r:id="rId3"/>
    <p:sldId id="312" r:id="rId4"/>
    <p:sldId id="305" r:id="rId5"/>
    <p:sldId id="307" r:id="rId6"/>
    <p:sldId id="304" r:id="rId7"/>
    <p:sldId id="310" r:id="rId8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1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828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73A12-FB6A-48F0-BCED-8D7B8302A157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51390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A29D0-B6CB-4DB0-A4C6-50B3E1243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3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8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7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8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4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4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0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6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4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10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3D9B-E927-4A94-9886-FBF2DCEF0BF5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130629" y="3171371"/>
            <a:ext cx="12061371" cy="325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endParaRPr lang="ru-RU" altLang="ru-RU" sz="2800" b="1" dirty="0" smtClean="0">
              <a:solidFill>
                <a:srgbClr val="008080"/>
              </a:solidFill>
              <a:latin typeface="+mn-lt"/>
            </a:endParaRPr>
          </a:p>
          <a:p>
            <a:pPr algn="r">
              <a:spcBef>
                <a:spcPct val="0"/>
              </a:spcBef>
              <a:buNone/>
              <a:defRPr/>
            </a:pPr>
            <a:r>
              <a:rPr lang="ru-RU" altLang="ru-RU" sz="2800" b="1" dirty="0" smtClean="0">
                <a:solidFill>
                  <a:srgbClr val="008080"/>
                </a:solidFill>
                <a:latin typeface="+mn-lt"/>
              </a:rPr>
              <a:t>Разъяснения ФАС России по</a:t>
            </a:r>
            <a:r>
              <a:rPr lang="ru-RU" altLang="ru-RU" sz="2800" b="1" dirty="0">
                <a:solidFill>
                  <a:srgbClr val="008080"/>
                </a:solidFill>
                <a:latin typeface="+mn-lt"/>
              </a:rPr>
              <a:t> </a:t>
            </a:r>
            <a:r>
              <a:rPr lang="ru-RU" altLang="ru-RU" sz="2800" b="1" dirty="0" smtClean="0">
                <a:solidFill>
                  <a:srgbClr val="008080"/>
                </a:solidFill>
                <a:latin typeface="+mn-lt"/>
              </a:rPr>
              <a:t>проблемам </a:t>
            </a:r>
            <a:r>
              <a:rPr lang="ru-RU" altLang="ru-RU" sz="2800" b="1" dirty="0" err="1">
                <a:solidFill>
                  <a:srgbClr val="008080"/>
                </a:solidFill>
                <a:latin typeface="+mn-lt"/>
              </a:rPr>
              <a:t>правоприменения</a:t>
            </a:r>
            <a:r>
              <a:rPr lang="ru-RU" altLang="ru-RU" sz="2800" b="1" dirty="0">
                <a:solidFill>
                  <a:srgbClr val="008080"/>
                </a:solidFill>
                <a:latin typeface="+mn-lt"/>
              </a:rPr>
              <a:t> </a:t>
            </a:r>
            <a:r>
              <a:rPr lang="ru-RU" altLang="ru-RU" sz="2800" b="1" dirty="0" smtClean="0">
                <a:solidFill>
                  <a:srgbClr val="008080"/>
                </a:solidFill>
                <a:latin typeface="+mn-lt"/>
              </a:rPr>
              <a:t>44-ФЗ</a:t>
            </a:r>
            <a:r>
              <a:rPr lang="ru-RU" altLang="ru-RU" sz="2400" b="1" dirty="0">
                <a:solidFill>
                  <a:srgbClr val="008080"/>
                </a:solidFill>
                <a:latin typeface="+mn-lt"/>
              </a:rPr>
              <a:t/>
            </a:r>
            <a:br>
              <a:rPr lang="ru-RU" altLang="ru-RU" sz="2400" b="1" dirty="0">
                <a:solidFill>
                  <a:srgbClr val="008080"/>
                </a:solidFill>
                <a:latin typeface="+mn-lt"/>
              </a:rPr>
            </a:br>
            <a:endParaRPr lang="ru-RU" altLang="ru-RU" sz="2400" b="1" dirty="0">
              <a:solidFill>
                <a:srgbClr val="008080"/>
              </a:solidFill>
              <a:latin typeface="+mn-lt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 smtClean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 smtClean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1800" b="1" dirty="0" smtClean="0">
                <a:solidFill>
                  <a:srgbClr val="008080"/>
                </a:solidFill>
                <a:latin typeface="Arial" charset="0"/>
              </a:rPr>
              <a:t>Москва</a:t>
            </a:r>
            <a:r>
              <a:rPr lang="ru-RU" altLang="ru-RU" sz="1800" b="1" dirty="0">
                <a:solidFill>
                  <a:srgbClr val="008080"/>
                </a:solidFill>
                <a:latin typeface="Arial" charset="0"/>
              </a:rPr>
              <a:t>, </a:t>
            </a:r>
            <a:r>
              <a:rPr lang="ru-RU" altLang="ru-RU" sz="1800" b="1" dirty="0" smtClean="0">
                <a:solidFill>
                  <a:srgbClr val="008080"/>
                </a:solidFill>
                <a:latin typeface="Arial" charset="0"/>
              </a:rPr>
              <a:t>2020</a:t>
            </a:r>
            <a:endParaRPr lang="ru-RU" altLang="ru-RU" sz="1800" b="1" dirty="0">
              <a:solidFill>
                <a:srgbClr val="008080"/>
              </a:solidFill>
              <a:latin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-781353" y="2083932"/>
            <a:ext cx="1051136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8080"/>
                </a:solidFill>
                <a:latin typeface="+mn-lt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51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350" y="-106447"/>
            <a:ext cx="12198350" cy="64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лота </a:t>
            </a: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на торгах по организации пассажирских перевозок</a:t>
            </a:r>
            <a:endParaRPr lang="ru-RU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455" y="650978"/>
            <a:ext cx="118827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Критерии формирования лота, при соблюдении которых действия заказчика </a:t>
            </a:r>
            <a:br>
              <a:rPr lang="ru-RU" sz="2000" b="1" dirty="0" smtClean="0"/>
            </a:br>
            <a:r>
              <a:rPr lang="ru-RU" sz="2000" b="1" dirty="0" smtClean="0"/>
              <a:t>не будут нарушать требования 44-ФЗ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Перевозки </a:t>
            </a:r>
            <a:r>
              <a:rPr lang="ru-RU" sz="2000" b="1" dirty="0"/>
              <a:t>по муниципальным и межмуниципальным маршрутам:</a:t>
            </a:r>
          </a:p>
          <a:p>
            <a:pPr algn="ctr"/>
            <a:r>
              <a:rPr lang="ru-RU" sz="2200" b="1" dirty="0" smtClean="0"/>
              <a:t> </a:t>
            </a:r>
          </a:p>
          <a:p>
            <a:pPr algn="ctr"/>
            <a:endParaRPr lang="ru-RU" sz="2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667404" y="6279784"/>
            <a:ext cx="536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b="1" dirty="0" smtClean="0"/>
              <a:t>* Письмо ФАС России от 02.10.2020 </a:t>
            </a:r>
            <a:r>
              <a:rPr lang="ru-RU" altLang="ru-RU" b="1" dirty="0"/>
              <a:t>№ ИА/85875/20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670917"/>
              </p:ext>
            </p:extLst>
          </p:nvPr>
        </p:nvGraphicFramePr>
        <p:xfrm>
          <a:off x="835024" y="2042603"/>
          <a:ext cx="10515600" cy="37490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505200"/>
                <a:gridCol w="3505200"/>
                <a:gridCol w="35052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Численность населения муниципального образования / общая численность муниципальных образований, </a:t>
                      </a:r>
                      <a:r>
                        <a:rPr lang="ru-RU" sz="1800" kern="1200" dirty="0" smtClean="0">
                          <a:effectLst/>
                        </a:rPr>
                        <a:t>по </a:t>
                      </a:r>
                      <a:r>
                        <a:rPr lang="ru-RU" sz="1800" kern="1200" dirty="0">
                          <a:effectLst/>
                        </a:rPr>
                        <a:t>которым проходит межмуниципальный маршрут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Минимальное количество лотов при организации регулярных перевозок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Максимальный размер обеспечения исполнения контракта, предоставляемого лицом, с которым заключается контракт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До 50 тыс. чел.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10 лотов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100 млн. руб.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>
                          <a:effectLst/>
                        </a:rPr>
                        <a:t>От 50 до 150 тыс. чел.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15 лотов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200 млн. руб.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От 150 тыс. чел. до 1 млн. чел 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20 лотов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300 млн. руб.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>
                          <a:effectLst/>
                        </a:rPr>
                        <a:t>Свыше 1 млн. чел.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30 лотов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500 млн. руб.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Города федерального значения Москва и Санкт-Петербург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50 лотов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500 млн. руб.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, serif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0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350" y="-106447"/>
            <a:ext cx="12198350" cy="64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лота </a:t>
            </a: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на торгах по организации пассажирских перевозок</a:t>
            </a:r>
            <a:endParaRPr lang="ru-RU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455" y="650978"/>
            <a:ext cx="118827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Перевозки </a:t>
            </a:r>
            <a:r>
              <a:rPr lang="ru-RU" sz="2000" b="1" dirty="0"/>
              <a:t>по смежным межрегиональным маршрутам:</a:t>
            </a:r>
          </a:p>
          <a:p>
            <a:pPr algn="ctr"/>
            <a:r>
              <a:rPr lang="ru-RU" sz="2200" b="1" dirty="0" smtClean="0"/>
              <a:t> </a:t>
            </a:r>
          </a:p>
          <a:p>
            <a:pPr algn="ctr"/>
            <a:endParaRPr lang="ru-RU" sz="2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667404" y="6279784"/>
            <a:ext cx="536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b="1" dirty="0" smtClean="0"/>
              <a:t>* Письмо ФАС России от 02.10.2020 </a:t>
            </a:r>
            <a:r>
              <a:rPr lang="ru-RU" altLang="ru-RU" b="1" dirty="0"/>
              <a:t>№ ИА/85875/20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11358"/>
              </p:ext>
            </p:extLst>
          </p:nvPr>
        </p:nvGraphicFramePr>
        <p:xfrm>
          <a:off x="835024" y="1362597"/>
          <a:ext cx="10515600" cy="12496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257800"/>
                <a:gridCol w="52578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Минимальное количество лотов при организации регулярных перевозок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Максимальный размер обеспечения исполнения контракта, предоставляемого лицом, с которым заключается контракт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>
                          <a:effectLst/>
                        </a:rPr>
                        <a:t>5 лотов 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effectLst/>
                        </a:rPr>
                        <a:t>300 млн. руб. 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sp>
        <p:nvSpPr>
          <p:cNvPr id="9" name="Скругленный прямоугольник 12">
            <a:extLst>
              <a:ext uri="{FF2B5EF4-FFF2-40B4-BE49-F238E27FC236}">
                <a16:creationId xmlns:a16="http://schemas.microsoft.com/office/drawing/2014/main" xmlns="" id="{45F081B8-74FF-4313-92F6-E019C479A52B}"/>
              </a:ext>
            </a:extLst>
          </p:cNvPr>
          <p:cNvSpPr/>
          <p:nvPr/>
        </p:nvSpPr>
        <p:spPr>
          <a:xfrm>
            <a:off x="494655" y="3147002"/>
            <a:ext cx="11196337" cy="1489040"/>
          </a:xfrm>
          <a:prstGeom prst="round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Если заказчиком </a:t>
            </a:r>
            <a:r>
              <a:rPr lang="ru-RU" sz="2000" b="1" dirty="0"/>
              <a:t>не может быть сформировано </a:t>
            </a:r>
            <a:r>
              <a:rPr lang="ru-RU" sz="2000" dirty="0"/>
              <a:t>минимально необходимое количество лотов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 </a:t>
            </a:r>
            <a:r>
              <a:rPr lang="ru-RU" sz="2000" dirty="0"/>
              <a:t>учетом изложенных выше </a:t>
            </a:r>
            <a:r>
              <a:rPr lang="ru-RU" sz="2000" dirty="0" smtClean="0"/>
              <a:t>критериев - </a:t>
            </a:r>
            <a:r>
              <a:rPr lang="ru-RU" sz="2000" b="1" dirty="0" smtClean="0"/>
              <a:t>заказчик </a:t>
            </a:r>
            <a:r>
              <a:rPr lang="ru-RU" sz="2000" b="1" dirty="0"/>
              <a:t>вправе обратиться в </a:t>
            </a:r>
            <a:r>
              <a:rPr lang="ru-RU" sz="2000" b="1" dirty="0" smtClean="0"/>
              <a:t>территориальный </a:t>
            </a:r>
            <a:r>
              <a:rPr lang="ru-RU" sz="2000" b="1" dirty="0"/>
              <a:t>орган ФАС России</a:t>
            </a:r>
            <a:r>
              <a:rPr lang="ru-RU" sz="2000" dirty="0"/>
              <a:t> для проведения консультаций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по </a:t>
            </a:r>
            <a:r>
              <a:rPr lang="ru-RU" sz="2000" dirty="0"/>
              <a:t>вопросу сложившейся ситуации с формированием </a:t>
            </a:r>
            <a:r>
              <a:rPr lang="ru-RU" sz="2000" dirty="0" smtClean="0"/>
              <a:t>лотов</a:t>
            </a:r>
            <a:endParaRPr lang="ru-RU" sz="20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371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350" y="-106447"/>
            <a:ext cx="12198350" cy="64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требований к составу заявки при проведении повторной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закупки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строительство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2">
            <a:extLst>
              <a:ext uri="{FF2B5EF4-FFF2-40B4-BE49-F238E27FC236}">
                <a16:creationId xmlns:a16="http://schemas.microsoft.com/office/drawing/2014/main" xmlns="" id="{45F081B8-74FF-4313-92F6-E019C479A52B}"/>
              </a:ext>
            </a:extLst>
          </p:cNvPr>
          <p:cNvSpPr/>
          <p:nvPr/>
        </p:nvSpPr>
        <p:spPr>
          <a:xfrm>
            <a:off x="460375" y="5255916"/>
            <a:ext cx="11196337" cy="951106"/>
          </a:xfrm>
          <a:prstGeom prst="round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b="1" i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Иные требования к составу заявки в отношении объекта закупки </a:t>
            </a:r>
            <a:br>
              <a:rPr lang="ru-RU" sz="2200" b="1" i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i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нарушение требований Закона № </a:t>
            </a:r>
            <a:r>
              <a:rPr lang="ru-RU" sz="22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44-ФЗ</a:t>
            </a:r>
            <a:endParaRPr lang="ru-RU" sz="2200" b="1" i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455" y="650978"/>
            <a:ext cx="11882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01412" y="1204960"/>
            <a:ext cx="45229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/>
              <a:t>Запрос предложений </a:t>
            </a:r>
            <a:br>
              <a:rPr lang="ru-RU" sz="2600" b="1" dirty="0"/>
            </a:br>
            <a:r>
              <a:rPr lang="ru-RU" sz="2600" b="1" dirty="0"/>
              <a:t>в электронной форме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67642" y="1054762"/>
            <a:ext cx="45229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/>
              <a:t>Аукцион или конкурс признаны несостоявшимися </a:t>
            </a:r>
            <a:br>
              <a:rPr lang="ru-RU" sz="2600" b="1" dirty="0"/>
            </a:br>
            <a:r>
              <a:rPr lang="ru-RU" sz="2600" b="1" dirty="0"/>
              <a:t>в соответствии с частью 4 статьи 55.1 и частью 4 статьи 71 Закона № 44-ФЗ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(</a:t>
            </a:r>
            <a:r>
              <a:rPr lang="ru-RU" sz="2600" b="1" dirty="0"/>
              <a:t>не подано ни одной </a:t>
            </a:r>
            <a:r>
              <a:rPr lang="ru-RU" sz="2600" b="1" dirty="0" smtClean="0"/>
              <a:t>заявки</a:t>
            </a:r>
            <a:r>
              <a:rPr lang="ru-RU" sz="2600" b="1" dirty="0"/>
              <a:t>)</a:t>
            </a:r>
          </a:p>
        </p:txBody>
      </p:sp>
      <p:sp>
        <p:nvSpPr>
          <p:cNvPr id="45" name="Стрелка вниз 44"/>
          <p:cNvSpPr/>
          <p:nvPr/>
        </p:nvSpPr>
        <p:spPr>
          <a:xfrm rot="16200000">
            <a:off x="6064023" y="1682330"/>
            <a:ext cx="597091" cy="53949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7404" y="6279784"/>
            <a:ext cx="536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b="1" dirty="0"/>
              <a:t>* Письмо ФАС России от 01.10.2020 № ИА/85170/20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DFA66A4-D758-FF4C-922F-D41777AAABF5}"/>
              </a:ext>
            </a:extLst>
          </p:cNvPr>
          <p:cNvSpPr txBox="1"/>
          <p:nvPr/>
        </p:nvSpPr>
        <p:spPr>
          <a:xfrm>
            <a:off x="5749563" y="2916016"/>
            <a:ext cx="55467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/>
              <a:t>требование о предоставлении </a:t>
            </a:r>
            <a:br>
              <a:rPr lang="ru-RU" sz="2600" b="1" dirty="0"/>
            </a:br>
            <a:r>
              <a:rPr lang="ru-RU" sz="2600" b="1" dirty="0"/>
              <a:t>в составе заявки на участие </a:t>
            </a:r>
            <a:br>
              <a:rPr lang="ru-RU" sz="2600" b="1" dirty="0"/>
            </a:br>
            <a:r>
              <a:rPr lang="ru-RU" sz="2600" b="1" dirty="0"/>
              <a:t>в запросе предложений исключительно согласия участника закупки на выполнение работ</a:t>
            </a:r>
          </a:p>
        </p:txBody>
      </p:sp>
      <p:sp>
        <p:nvSpPr>
          <p:cNvPr id="21" name="Стрелка вниз 20">
            <a:extLst>
              <a:ext uri="{FF2B5EF4-FFF2-40B4-BE49-F238E27FC236}">
                <a16:creationId xmlns:a16="http://schemas.microsoft.com/office/drawing/2014/main" xmlns="" id="{37076FE7-4D85-5648-87F0-E0129415BBD0}"/>
              </a:ext>
            </a:extLst>
          </p:cNvPr>
          <p:cNvSpPr/>
          <p:nvPr/>
        </p:nvSpPr>
        <p:spPr>
          <a:xfrm>
            <a:off x="8224392" y="2255476"/>
            <a:ext cx="597091" cy="53949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2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350" y="-106447"/>
            <a:ext cx="12198350" cy="64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Вопросы ведения РНП</a:t>
            </a:r>
            <a:endParaRPr lang="ru-RU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455" y="650978"/>
            <a:ext cx="11882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0222" y="3824396"/>
            <a:ext cx="11125199" cy="173664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Для </a:t>
            </a:r>
            <a:r>
              <a:rPr lang="ru-RU" sz="2400" dirty="0"/>
              <a:t>возникновения гражданско-правовых последствий в </a:t>
            </a:r>
            <a:r>
              <a:rPr lang="ru-RU" sz="2400" dirty="0" smtClean="0"/>
              <a:t>виде расторжения </a:t>
            </a:r>
            <a:r>
              <a:rPr lang="ru-RU" sz="2400" dirty="0"/>
              <a:t>договора достаточно доставки исполнителю сообщения </a:t>
            </a:r>
            <a:r>
              <a:rPr lang="ru-RU" sz="2400" dirty="0" smtClean="0"/>
              <a:t>заказчика об </a:t>
            </a:r>
            <a:r>
              <a:rPr lang="ru-RU" sz="2400" dirty="0"/>
              <a:t>отказе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от </a:t>
            </a:r>
            <a:r>
              <a:rPr lang="ru-RU" sz="2400" dirty="0"/>
              <a:t>исполнения договора </a:t>
            </a:r>
            <a:r>
              <a:rPr lang="ru-RU" sz="2400" b="1" dirty="0" smtClean="0"/>
              <a:t>с </a:t>
            </a:r>
            <a:r>
              <a:rPr lang="ru-RU" sz="2400" b="1" dirty="0"/>
              <a:t>использованием любого средства связи </a:t>
            </a:r>
            <a:r>
              <a:rPr lang="ru-RU" sz="2400" b="1" dirty="0" smtClean="0"/>
              <a:t>и доставки при условии </a:t>
            </a:r>
            <a:r>
              <a:rPr lang="ru-RU" sz="2400" b="1" dirty="0"/>
              <a:t>размещения соответствующих </a:t>
            </a:r>
            <a:r>
              <a:rPr lang="ru-RU" sz="2400" b="1" dirty="0" smtClean="0"/>
              <a:t>сведений в ЕИС</a:t>
            </a:r>
            <a:endParaRPr lang="ru-RU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0224" y="1035812"/>
            <a:ext cx="11125199" cy="91940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Участник закупки, не исполнивший контракт, включается в РНП </a:t>
            </a:r>
            <a:br>
              <a:rPr lang="ru-RU" sz="2400" dirty="0" smtClean="0"/>
            </a:br>
            <a:r>
              <a:rPr lang="ru-RU" sz="2400" b="1" dirty="0" smtClean="0"/>
              <a:t>вне зависимости </a:t>
            </a:r>
            <a:r>
              <a:rPr lang="ru-RU" sz="2400" dirty="0" smtClean="0"/>
              <a:t>от окончания срока действия такого контракта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667404" y="6279784"/>
            <a:ext cx="536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b="1" dirty="0"/>
              <a:t>* Письмо ФАС России от </a:t>
            </a:r>
            <a:r>
              <a:rPr lang="ru-RU" altLang="ru-RU" b="1" dirty="0" smtClean="0"/>
              <a:t>29.09.2020 </a:t>
            </a:r>
            <a:r>
              <a:rPr lang="ru-RU" altLang="ru-RU" b="1" dirty="0"/>
              <a:t>№ ИА/84081/20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0223" y="2225793"/>
            <a:ext cx="11125199" cy="132802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Не допустимо включать в РНП сведения об учредителях юридического лица, которые на момент уклонения от заключения контракта / его ненадлежащего исполнения </a:t>
            </a:r>
            <a:r>
              <a:rPr lang="ru-RU" sz="2400" b="1" dirty="0" smtClean="0"/>
              <a:t>не являлись участниками</a:t>
            </a:r>
            <a:r>
              <a:rPr lang="ru-RU" sz="2400" dirty="0" smtClean="0"/>
              <a:t> такого юридического лица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258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350" y="-106447"/>
            <a:ext cx="12198350" cy="64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По вопросу применения механизмов </a:t>
            </a:r>
            <a:r>
              <a:rPr lang="ru-RU" sz="2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импортозамещания</a:t>
            </a: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и ценовой преференции</a:t>
            </a:r>
            <a:endParaRPr lang="ru-RU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261" y="720389"/>
            <a:ext cx="11882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59005" y="1117849"/>
            <a:ext cx="4731585" cy="143017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600" b="1" dirty="0" smtClean="0"/>
              <a:t>В закупочной документации установлены ограничения допуска иностранных товаров</a:t>
            </a:r>
            <a:endParaRPr lang="ru-RU" sz="2600" b="1" dirty="0"/>
          </a:p>
        </p:txBody>
      </p:sp>
      <p:sp>
        <p:nvSpPr>
          <p:cNvPr id="45" name="Стрелка вниз 44"/>
          <p:cNvSpPr/>
          <p:nvPr/>
        </p:nvSpPr>
        <p:spPr>
          <a:xfrm rot="16200000">
            <a:off x="5992590" y="2431620"/>
            <a:ext cx="597091" cy="53949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7404" y="6279784"/>
            <a:ext cx="536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b="1" dirty="0"/>
              <a:t>* Письмо ФАС России от 01.10.2020 № </a:t>
            </a:r>
            <a:r>
              <a:rPr lang="ru-RU" altLang="ru-RU" b="1" dirty="0" smtClean="0"/>
              <a:t>ИА/85042/20</a:t>
            </a:r>
            <a:endParaRPr lang="ru-RU" altLang="ru-RU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DFA66A4-D758-FF4C-922F-D41777AAABF5}"/>
              </a:ext>
            </a:extLst>
          </p:cNvPr>
          <p:cNvSpPr txBox="1"/>
          <p:nvPr/>
        </p:nvSpPr>
        <p:spPr>
          <a:xfrm>
            <a:off x="6891683" y="1054762"/>
            <a:ext cx="4765029" cy="36435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/>
              <a:t>заказчик должен применить </a:t>
            </a:r>
            <a:r>
              <a:rPr lang="ru-RU" sz="2600" b="1" dirty="0" smtClean="0"/>
              <a:t>ценовую </a:t>
            </a:r>
            <a:r>
              <a:rPr lang="ru-RU" sz="2600" b="1" dirty="0"/>
              <a:t>преференцию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в </a:t>
            </a:r>
            <a:r>
              <a:rPr lang="ru-RU" sz="2600" b="1" dirty="0"/>
              <a:t>соответствии с Приказом Минфина России № 126н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к </a:t>
            </a:r>
            <a:r>
              <a:rPr lang="ru-RU" sz="2600" b="1" dirty="0"/>
              <a:t>заявкам участников, предложивших товар российского происхождения или товар из стран </a:t>
            </a:r>
            <a:r>
              <a:rPr lang="ru-RU" sz="2600" b="1" dirty="0" smtClean="0"/>
              <a:t>ЕАЭС</a:t>
            </a:r>
            <a:endParaRPr lang="ru-RU" sz="2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59005" y="2807971"/>
            <a:ext cx="4731585" cy="2315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600" b="1" dirty="0"/>
              <a:t>О</a:t>
            </a:r>
            <a:r>
              <a:rPr lang="ru-RU" sz="2600" b="1" dirty="0" smtClean="0"/>
              <a:t>граничения «не сработали» ввиду </a:t>
            </a:r>
            <a:r>
              <a:rPr lang="ru-RU" sz="2600" b="1" dirty="0"/>
              <a:t>отсутствия оснований для их </a:t>
            </a:r>
            <a:r>
              <a:rPr lang="ru-RU" sz="2600" b="1" dirty="0" smtClean="0"/>
              <a:t>применения </a:t>
            </a:r>
            <a:r>
              <a:rPr lang="ru-RU" sz="2600" b="1" dirty="0"/>
              <a:t>(например, </a:t>
            </a:r>
            <a:r>
              <a:rPr lang="ru-RU" sz="2600" b="1" dirty="0" smtClean="0"/>
              <a:t>не предоставлен номер </a:t>
            </a:r>
            <a:r>
              <a:rPr lang="ru-RU" sz="2600" b="1" dirty="0"/>
              <a:t>реестровой </a:t>
            </a:r>
            <a:r>
              <a:rPr lang="ru-RU" sz="2600" b="1" dirty="0" smtClean="0"/>
              <a:t>записи)</a:t>
            </a:r>
            <a:endParaRPr lang="ru-RU" sz="2600" b="1" dirty="0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423717" y="1252839"/>
            <a:ext cx="435178" cy="3608007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8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350" y="-106447"/>
            <a:ext cx="12198350" cy="64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По вопросу направления заявок 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 случае установления ограничений допуска иностранной продукции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2">
            <a:extLst>
              <a:ext uri="{FF2B5EF4-FFF2-40B4-BE49-F238E27FC236}">
                <a16:creationId xmlns:a16="http://schemas.microsoft.com/office/drawing/2014/main" xmlns="" id="{45F081B8-74FF-4313-92F6-E019C479A52B}"/>
              </a:ext>
            </a:extLst>
          </p:cNvPr>
          <p:cNvSpPr/>
          <p:nvPr/>
        </p:nvSpPr>
        <p:spPr>
          <a:xfrm>
            <a:off x="494654" y="4280709"/>
            <a:ext cx="11196337" cy="1413573"/>
          </a:xfrm>
          <a:prstGeom prst="round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Указанный порядок позволяет применять ограничения </a:t>
            </a:r>
            <a:r>
              <a:rPr lang="ru-RU" sz="2200" b="1" i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 допуск иностранной продукции, </a:t>
            </a:r>
            <a:r>
              <a:rPr lang="ru-RU" sz="2200" b="1" i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предусмотренные </a:t>
            </a:r>
            <a:r>
              <a:rPr lang="ru-RU" sz="2200" b="1" i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статьей 14 Закона о контрактной системе </a:t>
            </a:r>
            <a:r>
              <a:rPr lang="ru-RU" sz="2200" b="1" i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b="1" i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200" b="1" i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например, </a:t>
            </a:r>
            <a:r>
              <a:rPr lang="ru-RU" sz="2200" b="1" i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механизм </a:t>
            </a:r>
            <a:r>
              <a:rPr lang="ru-RU" sz="2200" b="1" i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«третий лишний</a:t>
            </a:r>
            <a:r>
              <a:rPr lang="ru-RU" sz="2200" b="1" i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»)</a:t>
            </a:r>
            <a:endParaRPr lang="ru-RU" sz="2200" b="1" i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261" y="720389"/>
            <a:ext cx="11882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67642" y="1054762"/>
            <a:ext cx="45229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/>
              <a:t>Если при проведении закупки заказчик установил ограничения для поставки иностранной продукции</a:t>
            </a:r>
          </a:p>
        </p:txBody>
      </p:sp>
      <p:sp>
        <p:nvSpPr>
          <p:cNvPr id="45" name="Стрелка вниз 44"/>
          <p:cNvSpPr/>
          <p:nvPr/>
        </p:nvSpPr>
        <p:spPr>
          <a:xfrm rot="16200000">
            <a:off x="6064023" y="1682330"/>
            <a:ext cx="597091" cy="53949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7404" y="6279784"/>
            <a:ext cx="536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b="1" dirty="0" smtClean="0"/>
              <a:t>* Письмо ФАС России от 29.09.2020 № ИА/84079/20</a:t>
            </a:r>
            <a:endParaRPr lang="ru-RU" altLang="ru-RU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DFA66A4-D758-FF4C-922F-D41777AAABF5}"/>
              </a:ext>
            </a:extLst>
          </p:cNvPr>
          <p:cNvSpPr txBox="1"/>
          <p:nvPr/>
        </p:nvSpPr>
        <p:spPr>
          <a:xfrm>
            <a:off x="6891683" y="1054762"/>
            <a:ext cx="4765029" cy="2816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600" b="1" dirty="0" smtClean="0"/>
              <a:t>Оператору </a:t>
            </a:r>
            <a:r>
              <a:rPr lang="ru-RU" sz="2600" b="1" dirty="0"/>
              <a:t>электронной площадки надлежит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направить </a:t>
            </a:r>
            <a:r>
              <a:rPr lang="ru-RU" sz="2600" b="1" dirty="0"/>
              <a:t>заказчику заявки всех участников </a:t>
            </a:r>
            <a:r>
              <a:rPr lang="ru-RU" sz="2600" b="1" dirty="0" smtClean="0"/>
              <a:t>торгов</a:t>
            </a:r>
          </a:p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endParaRPr lang="ru-RU" sz="2600" b="1" dirty="0"/>
          </a:p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600" b="1" dirty="0" smtClean="0"/>
              <a:t>Также </a:t>
            </a:r>
            <a:r>
              <a:rPr lang="ru-RU" sz="2600" b="1" dirty="0"/>
              <a:t>заявки всех участников должна рассматривать аукционная комиссия</a:t>
            </a:r>
          </a:p>
        </p:txBody>
      </p:sp>
    </p:spTree>
    <p:extLst>
      <p:ext uri="{BB962C8B-B14F-4D97-AF65-F5344CB8AC3E}">
        <p14:creationId xmlns:p14="http://schemas.microsoft.com/office/powerpoint/2010/main" val="3736872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5053</TotalTime>
  <Words>394</Words>
  <Application>Microsoft Office PowerPoint</Application>
  <PresentationFormat>Широкоэкранный</PresentationFormat>
  <Paragraphs>64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Times New Roman</vt:lpstr>
      <vt:lpstr>Times New Roman, serif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Карданов Сосланбек Казбекович</dc:creator>
  <cp:lastModifiedBy>Екатерина Дмитриевна Корнева</cp:lastModifiedBy>
  <cp:revision>772</cp:revision>
  <cp:lastPrinted>2020-12-22T11:24:47Z</cp:lastPrinted>
  <dcterms:created xsi:type="dcterms:W3CDTF">2019-01-15T11:09:52Z</dcterms:created>
  <dcterms:modified xsi:type="dcterms:W3CDTF">2020-12-23T05:13:29Z</dcterms:modified>
</cp:coreProperties>
</file>